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88" r:id="rId2"/>
    <p:sldId id="260" r:id="rId3"/>
    <p:sldId id="271" r:id="rId4"/>
    <p:sldId id="272" r:id="rId5"/>
    <p:sldId id="273" r:id="rId6"/>
    <p:sldId id="274" r:id="rId7"/>
    <p:sldId id="277" r:id="rId8"/>
    <p:sldId id="278" r:id="rId9"/>
    <p:sldId id="279" r:id="rId10"/>
    <p:sldId id="293" r:id="rId11"/>
    <p:sldId id="294" r:id="rId12"/>
    <p:sldId id="283" r:id="rId13"/>
    <p:sldId id="284" r:id="rId14"/>
    <p:sldId id="290" r:id="rId15"/>
    <p:sldId id="292" r:id="rId16"/>
    <p:sldId id="268" r:id="rId17"/>
    <p:sldId id="286" r:id="rId18"/>
    <p:sldId id="287" r:id="rId19"/>
    <p:sldId id="269" r:id="rId20"/>
    <p:sldId id="291" r:id="rId21"/>
    <p:sldId id="282" r:id="rId22"/>
    <p:sldId id="285" r:id="rId23"/>
    <p:sldId id="295"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16" autoAdjust="0"/>
    <p:restoredTop sz="87812" autoAdjust="0"/>
  </p:normalViewPr>
  <p:slideViewPr>
    <p:cSldViewPr snapToGrid="0">
      <p:cViewPr varScale="1">
        <p:scale>
          <a:sx n="93" d="100"/>
          <a:sy n="93" d="100"/>
        </p:scale>
        <p:origin x="1350" y="10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82C31-58D7-4A39-828F-7A84BDEE2376}" type="datetimeFigureOut">
              <a:rPr lang="ko-KR" altLang="en-US" smtClean="0"/>
              <a:t>2021-03-23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C5AF0-C851-48D4-B45E-A13E7659E777}" type="slidenum">
              <a:rPr lang="ko-KR" altLang="en-US" smtClean="0"/>
              <a:t>‹#›</a:t>
            </a:fld>
            <a:endParaRPr lang="ko-KR" altLang="en-US"/>
          </a:p>
        </p:txBody>
      </p:sp>
    </p:spTree>
    <p:extLst>
      <p:ext uri="{BB962C8B-B14F-4D97-AF65-F5344CB8AC3E}">
        <p14:creationId xmlns:p14="http://schemas.microsoft.com/office/powerpoint/2010/main" val="74961018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지금부터 더 재미있는 것들을 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a:t>
            </a:fld>
            <a:endParaRPr lang="ko-KR" altLang="en-US"/>
          </a:p>
        </p:txBody>
      </p:sp>
    </p:spTree>
    <p:extLst>
      <p:ext uri="{BB962C8B-B14F-4D97-AF65-F5344CB8AC3E}">
        <p14:creationId xmlns:p14="http://schemas.microsoft.com/office/powerpoint/2010/main" val="2228591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50000"/>
                    <a:lumOff val="50000"/>
                  </a:schemeClr>
                </a:solidFill>
                <a:latin typeface="나눔스퀘어" panose="020B0600000101010101" pitchFamily="50" charset="-127"/>
                <a:ea typeface="나눔스퀘어" panose="020B0600000101010101" pitchFamily="50" charset="-127"/>
              </a:rPr>
              <a:t>imageio</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라이브러리를</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import</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하고 </a:t>
            </a:r>
            <a:r>
              <a:rPr lang="en-US" altLang="ko-KR" sz="1200" dirty="0" err="1">
                <a:solidFill>
                  <a:schemeClr val="tx1">
                    <a:lumMod val="50000"/>
                    <a:lumOff val="50000"/>
                  </a:schemeClr>
                </a:solidFill>
                <a:latin typeface="나눔스퀘어" panose="020B0600000101010101" pitchFamily="50" charset="-127"/>
                <a:ea typeface="나눔스퀘어" panose="020B0600000101010101" pitchFamily="50" charset="-127"/>
              </a:rPr>
              <a:t>imageio.imread</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함수로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PNG</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나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JPG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등의</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이미지 파일 데이터를 읽습니다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패턴 매칭되는 파일을 찾을 수 있는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glob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함수를 사용하기 위하여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glob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라이브러리를</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import</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해야 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p>
          <a:p>
            <a:r>
              <a:rPr lang="en-US" altLang="ko-KR" sz="1200" b="0" i="0" kern="1200" dirty="0">
                <a:solidFill>
                  <a:schemeClr val="tx1"/>
                </a:solidFill>
                <a:effectLst/>
                <a:latin typeface="+mn-lt"/>
                <a:ea typeface="+mn-ea"/>
                <a:cs typeface="+mn-cs"/>
              </a:rPr>
              <a:t>glob</a:t>
            </a:r>
            <a:r>
              <a:rPr lang="ko-KR" altLang="en-US" sz="1200" b="0" i="0" kern="1200" dirty="0">
                <a:solidFill>
                  <a:schemeClr val="tx1"/>
                </a:solidFill>
                <a:effectLst/>
                <a:latin typeface="+mn-lt"/>
                <a:ea typeface="+mn-ea"/>
                <a:cs typeface="+mn-cs"/>
              </a:rPr>
              <a:t>는 리눅스 셸이 사용하는 </a:t>
            </a:r>
            <a:r>
              <a:rPr lang="ko-KR" altLang="en-US" sz="1200" b="0" i="0" kern="1200" dirty="0" err="1">
                <a:solidFill>
                  <a:schemeClr val="tx1"/>
                </a:solidFill>
                <a:effectLst/>
                <a:latin typeface="+mn-lt"/>
                <a:ea typeface="+mn-ea"/>
                <a:cs typeface="+mn-cs"/>
              </a:rPr>
              <a:t>정규표현식</a:t>
            </a:r>
            <a:r>
              <a:rPr lang="en-US" altLang="ko-KR" sz="1200" b="0" i="0" kern="1200" baseline="0" dirty="0">
                <a:solidFill>
                  <a:schemeClr val="tx1"/>
                </a:solidFill>
                <a:effectLst/>
                <a:latin typeface="+mn-lt"/>
                <a:ea typeface="+mn-ea"/>
                <a:cs typeface="+mn-cs"/>
              </a:rPr>
              <a:t> </a:t>
            </a:r>
            <a:r>
              <a:rPr lang="ko-KR" altLang="en-US" sz="1200" b="0" i="0" kern="1200" baseline="0" dirty="0">
                <a:solidFill>
                  <a:schemeClr val="tx1"/>
                </a:solidFill>
                <a:effectLst/>
                <a:latin typeface="+mn-lt"/>
                <a:ea typeface="+mn-ea"/>
                <a:cs typeface="+mn-cs"/>
              </a:rPr>
              <a:t>규칙</a:t>
            </a:r>
            <a:r>
              <a:rPr lang="ko-KR" altLang="en-US" sz="1200" b="0" i="0" kern="1200" dirty="0">
                <a:solidFill>
                  <a:schemeClr val="tx1"/>
                </a:solidFill>
                <a:effectLst/>
                <a:latin typeface="+mn-lt"/>
                <a:ea typeface="+mn-ea"/>
                <a:cs typeface="+mn-cs"/>
              </a:rPr>
              <a:t>에 따라 지정된 패턴과 일치하는 모든 경로명을 찾아 줍니다</a:t>
            </a:r>
            <a:r>
              <a:rPr lang="en-US" altLang="ko-KR" sz="1200" b="0" i="0" kern="1200" dirty="0">
                <a:solidFill>
                  <a:schemeClr val="tx1"/>
                </a:solidFill>
                <a:effectLst/>
                <a:latin typeface="+mn-lt"/>
                <a:ea typeface="+mn-ea"/>
                <a:cs typeface="+mn-cs"/>
              </a:rPr>
              <a:t>.</a:t>
            </a:r>
          </a:p>
          <a:p>
            <a:endParaRPr lang="ko-KR" altLang="en-US"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만일 이미지가 색상을 가지고 있으면 회색 스케일로 변환해줍니다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255</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에서 행렬 값을 빼주는 이유는 관행적으로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0</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은</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검은색을</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255</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는 흰색을 의미하지만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MNIST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데이터 세트는 이와 반대로 구성되어 있기 때문입니다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en-US" altLang="ko-KR" sz="1200" dirty="0">
              <a:latin typeface="나눔스퀘어" panose="020B0600000101010101" pitchFamily="50" charset="-127"/>
              <a:ea typeface="나눔스퀘어" panose="020B0600000101010101" pitchFamily="50" charset="-127"/>
            </a:endParaRP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10</a:t>
            </a:fld>
            <a:endParaRPr lang="ko-KR" altLang="en-US"/>
          </a:p>
        </p:txBody>
      </p:sp>
    </p:spTree>
    <p:extLst>
      <p:ext uri="{BB962C8B-B14F-4D97-AF65-F5344CB8AC3E}">
        <p14:creationId xmlns:p14="http://schemas.microsoft.com/office/powerpoint/2010/main" val="64396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11</a:t>
            </a:fld>
            <a:endParaRPr lang="ko-KR" altLang="en-US"/>
          </a:p>
        </p:txBody>
      </p:sp>
    </p:spTree>
    <p:extLst>
      <p:ext uri="{BB962C8B-B14F-4D97-AF65-F5344CB8AC3E}">
        <p14:creationId xmlns:p14="http://schemas.microsoft.com/office/powerpoint/2010/main" val="2641020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(HW2) </a:t>
            </a:r>
            <a:r>
              <a:rPr lang="ko-KR" altLang="en-US" dirty="0"/>
              <a:t>입니다</a:t>
            </a:r>
            <a:endParaRPr lang="en-US" altLang="ko-KR" dirty="0"/>
          </a:p>
          <a:p>
            <a:r>
              <a:rPr lang="en-US" altLang="ko-KR" dirty="0"/>
              <a:t>21</a:t>
            </a:r>
            <a:r>
              <a:rPr lang="ko-KR" altLang="en-US" dirty="0"/>
              <a:t>장에서 만들었던 나만의 신경망을 이용해서 나만의 </a:t>
            </a:r>
            <a:r>
              <a:rPr lang="ko-KR" altLang="en-US" dirty="0" err="1"/>
              <a:t>손글씨를</a:t>
            </a:r>
            <a:r>
              <a:rPr lang="ko-KR" altLang="en-US" dirty="0"/>
              <a:t> 인식해봅니다</a:t>
            </a:r>
            <a:r>
              <a:rPr lang="en-US" altLang="ko-KR" dirty="0"/>
              <a:t>.</a:t>
            </a:r>
            <a:r>
              <a:rPr lang="ko-KR" altLang="en-US" dirty="0"/>
              <a:t> </a:t>
            </a:r>
            <a:endParaRPr lang="en-US" altLang="ko-KR" dirty="0"/>
          </a:p>
          <a:p>
            <a:r>
              <a:rPr lang="ko-KR" altLang="en-US" dirty="0" err="1"/>
              <a:t>하이터파라미터를</a:t>
            </a:r>
            <a:r>
              <a:rPr lang="ko-KR" altLang="en-US" dirty="0"/>
              <a:t> 튜닝해서 성능을 평가해 보면서 최고의 성능을 낼 수 있도록 해봅니다</a:t>
            </a:r>
            <a:r>
              <a:rPr lang="en-US" altLang="ko-KR" dirty="0"/>
              <a:t>.</a:t>
            </a:r>
          </a:p>
          <a:p>
            <a:r>
              <a:rPr lang="ko-KR" altLang="en-US" sz="1200" dirty="0" err="1"/>
              <a:t>하이퍼파라미터란</a:t>
            </a:r>
            <a:r>
              <a:rPr lang="ko-KR" altLang="en-US" sz="1200" dirty="0"/>
              <a:t> </a:t>
            </a:r>
            <a:r>
              <a:rPr lang="ko-KR" altLang="en-US" sz="1200" dirty="0" err="1"/>
              <a:t>학습률</a:t>
            </a:r>
            <a:r>
              <a:rPr lang="en-US" altLang="ko-KR" sz="1200" dirty="0"/>
              <a:t>, </a:t>
            </a:r>
            <a:r>
              <a:rPr lang="ko-KR" altLang="en-US" sz="1200" dirty="0"/>
              <a:t>은닉</a:t>
            </a:r>
            <a:r>
              <a:rPr lang="ko-KR" altLang="en-US" sz="1200" baseline="0" dirty="0"/>
              <a:t> 계층 노드 수</a:t>
            </a:r>
            <a:r>
              <a:rPr lang="en-US" altLang="ko-KR" sz="1200" baseline="0" dirty="0"/>
              <a:t>, </a:t>
            </a:r>
            <a:r>
              <a:rPr lang="ko-KR" altLang="en-US" sz="1200" baseline="0" dirty="0"/>
              <a:t>주기</a:t>
            </a:r>
            <a:r>
              <a:rPr lang="en-US" altLang="ko-KR" sz="1200" baseline="0" dirty="0"/>
              <a:t>(epoch) </a:t>
            </a:r>
            <a:r>
              <a:rPr lang="ko-KR" altLang="en-US" sz="1200" baseline="0" dirty="0"/>
              <a:t>수 등</a:t>
            </a:r>
            <a:r>
              <a:rPr lang="en-US" altLang="ko-KR" sz="1200" baseline="0" dirty="0"/>
              <a:t>, </a:t>
            </a:r>
          </a:p>
          <a:p>
            <a:r>
              <a:rPr lang="ko-KR" altLang="en-US" sz="1200" dirty="0"/>
              <a:t>신경망의 가중치들과 구분해서 부르는 신경망 모델의 설정 값들을 말합니다</a:t>
            </a:r>
            <a:r>
              <a:rPr lang="en-US" altLang="ko-KR" sz="1200" dirty="0"/>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12</a:t>
            </a:fld>
            <a:endParaRPr lang="ko-KR" altLang="en-US"/>
          </a:p>
        </p:txBody>
      </p:sp>
    </p:spTree>
    <p:extLst>
      <p:ext uri="{BB962C8B-B14F-4D97-AF65-F5344CB8AC3E}">
        <p14:creationId xmlns:p14="http://schemas.microsoft.com/office/powerpoint/2010/main" val="2097865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13</a:t>
            </a:fld>
            <a:endParaRPr lang="ko-KR" altLang="en-US"/>
          </a:p>
        </p:txBody>
      </p:sp>
    </p:spTree>
    <p:extLst>
      <p:ext uri="{BB962C8B-B14F-4D97-AF65-F5344CB8AC3E}">
        <p14:creationId xmlns:p14="http://schemas.microsoft.com/office/powerpoint/2010/main" val="699798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로지스틱</a:t>
            </a:r>
            <a:r>
              <a:rPr lang="ko-KR" altLang="en-US" dirty="0"/>
              <a:t> 함수 즉 </a:t>
            </a:r>
            <a:r>
              <a:rPr lang="ko-KR" altLang="en-US" dirty="0" err="1"/>
              <a:t>시그모이드</a:t>
            </a:r>
            <a:r>
              <a:rPr lang="ko-KR" altLang="en-US" dirty="0"/>
              <a:t> 함수와 </a:t>
            </a:r>
            <a:r>
              <a:rPr lang="ko-KR" altLang="en-US" dirty="0" err="1"/>
              <a:t>로지트</a:t>
            </a:r>
            <a:r>
              <a:rPr lang="ko-KR" altLang="en-US" dirty="0"/>
              <a:t> 함수는 서로 역함수 관계에 있습니다</a:t>
            </a:r>
            <a:r>
              <a:rPr lang="en-US" altLang="ko-KR" dirty="0"/>
              <a:t>. </a:t>
            </a:r>
          </a:p>
          <a:p>
            <a:r>
              <a:rPr lang="ko-KR" altLang="en-US" dirty="0" err="1"/>
              <a:t>시그모이드</a:t>
            </a:r>
            <a:r>
              <a:rPr lang="ko-KR" altLang="en-US" dirty="0"/>
              <a:t> 함수는 우리가 관심 있는 변수의 값이 </a:t>
            </a:r>
            <a:r>
              <a:rPr lang="en-US" altLang="ko-KR" dirty="0"/>
              <a:t>-1</a:t>
            </a:r>
            <a:r>
              <a:rPr lang="ko-KR" altLang="en-US" dirty="0"/>
              <a:t>에서 </a:t>
            </a:r>
            <a:r>
              <a:rPr lang="en-US" altLang="ko-KR" dirty="0"/>
              <a:t>1</a:t>
            </a:r>
            <a:r>
              <a:rPr lang="ko-KR" altLang="en-US" dirty="0"/>
              <a:t>사이일 때 출력 </a:t>
            </a:r>
            <a:r>
              <a:rPr lang="ko-KR" altLang="en-US" baseline="0" dirty="0"/>
              <a:t>값의 범위가 </a:t>
            </a:r>
            <a:r>
              <a:rPr lang="en-US" altLang="ko-KR" dirty="0"/>
              <a:t>0</a:t>
            </a:r>
            <a:r>
              <a:rPr lang="ko-KR" altLang="en-US" dirty="0"/>
              <a:t>에서 </a:t>
            </a:r>
            <a:r>
              <a:rPr lang="en-US" altLang="ko-KR" dirty="0"/>
              <a:t>1 </a:t>
            </a:r>
            <a:r>
              <a:rPr lang="ko-KR" altLang="en-US" dirty="0"/>
              <a:t>사이 이고</a:t>
            </a:r>
            <a:r>
              <a:rPr lang="en-US" altLang="ko-KR" dirty="0"/>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err="1"/>
              <a:t>로지트</a:t>
            </a:r>
            <a:r>
              <a:rPr lang="ko-KR" altLang="en-US" baseline="0" dirty="0"/>
              <a:t> 함수는 변수의 </a:t>
            </a:r>
            <a:r>
              <a:rPr lang="ko-KR" altLang="en-US" sz="1200" dirty="0">
                <a:solidFill>
                  <a:srgbClr val="FF0000"/>
                </a:solidFill>
                <a:latin typeface="나눔바른고딕" panose="020B0603020101020101" pitchFamily="50" charset="-127"/>
                <a:ea typeface="나눔바른고딕" panose="020B0603020101020101" pitchFamily="50" charset="-127"/>
              </a:rPr>
              <a:t>값이</a:t>
            </a:r>
            <a:r>
              <a:rPr lang="en-US" altLang="ko-KR" sz="1200" dirty="0">
                <a:solidFill>
                  <a:srgbClr val="FF0000"/>
                </a:solidFill>
                <a:latin typeface="나눔바른고딕" panose="020B0603020101020101" pitchFamily="50" charset="-127"/>
                <a:ea typeface="나눔바른고딕" panose="020B0603020101020101" pitchFamily="50" charset="-127"/>
              </a:rPr>
              <a:t> 0</a:t>
            </a:r>
            <a:r>
              <a:rPr lang="ko-KR" altLang="en-US" sz="1200" dirty="0">
                <a:solidFill>
                  <a:srgbClr val="FF0000"/>
                </a:solidFill>
                <a:latin typeface="나눔바른고딕" panose="020B0603020101020101" pitchFamily="50" charset="-127"/>
                <a:ea typeface="나눔바른고딕" panose="020B0603020101020101" pitchFamily="50" charset="-127"/>
              </a:rPr>
              <a:t>에서 </a:t>
            </a:r>
            <a:r>
              <a:rPr lang="en-US" altLang="ko-KR" sz="1200" dirty="0">
                <a:solidFill>
                  <a:srgbClr val="FF0000"/>
                </a:solidFill>
                <a:latin typeface="나눔바른고딕" panose="020B0603020101020101" pitchFamily="50" charset="-127"/>
                <a:ea typeface="나눔바른고딕" panose="020B0603020101020101" pitchFamily="50" charset="-127"/>
              </a:rPr>
              <a:t>1 </a:t>
            </a:r>
            <a:r>
              <a:rPr lang="ko-KR" altLang="en-US" sz="1200" dirty="0">
                <a:solidFill>
                  <a:srgbClr val="FF0000"/>
                </a:solidFill>
                <a:latin typeface="나눔바른고딕" panose="020B0603020101020101" pitchFamily="50" charset="-127"/>
                <a:ea typeface="나눔바른고딕" panose="020B0603020101020101" pitchFamily="50" charset="-127"/>
              </a:rPr>
              <a:t>사이 일 때</a:t>
            </a:r>
            <a:r>
              <a:rPr lang="en-US" altLang="ko-KR" sz="1200" dirty="0">
                <a:solidFill>
                  <a:srgbClr val="FF0000"/>
                </a:solidFill>
                <a:latin typeface="나눔바른고딕" panose="020B0603020101020101" pitchFamily="50" charset="-127"/>
                <a:ea typeface="나눔바른고딕" panose="020B0603020101020101" pitchFamily="50" charset="-127"/>
              </a:rPr>
              <a:t>,</a:t>
            </a:r>
            <a:r>
              <a:rPr lang="ko-KR" altLang="en-US" sz="1200" dirty="0">
                <a:solidFill>
                  <a:srgbClr val="FF0000"/>
                </a:solidFill>
                <a:latin typeface="나눔바른고딕" panose="020B0603020101020101" pitchFamily="50" charset="-127"/>
                <a:ea typeface="나눔바른고딕" panose="020B0603020101020101" pitchFamily="50" charset="-127"/>
              </a:rPr>
              <a:t> 출력 값의 범위가 </a:t>
            </a:r>
            <a:r>
              <a:rPr lang="en-US" altLang="ko-KR" sz="1200" dirty="0">
                <a:solidFill>
                  <a:srgbClr val="FF0000"/>
                </a:solidFill>
                <a:latin typeface="나눔바른고딕" panose="020B0603020101020101" pitchFamily="50" charset="-127"/>
                <a:ea typeface="나눔바른고딕" panose="020B0603020101020101" pitchFamily="50" charset="-127"/>
              </a:rPr>
              <a:t>-∞</a:t>
            </a:r>
            <a:r>
              <a:rPr lang="ko-KR" altLang="en-US" sz="1200" dirty="0">
                <a:solidFill>
                  <a:srgbClr val="FF0000"/>
                </a:solidFill>
                <a:latin typeface="나눔바른고딕" panose="020B0603020101020101" pitchFamily="50" charset="-127"/>
                <a:ea typeface="나눔바른고딕" panose="020B0603020101020101" pitchFamily="50" charset="-127"/>
              </a:rPr>
              <a:t>에서 </a:t>
            </a:r>
            <a:r>
              <a:rPr lang="en-US" altLang="ko-KR" sz="1200" dirty="0">
                <a:solidFill>
                  <a:srgbClr val="FF0000"/>
                </a:solidFill>
                <a:latin typeface="나눔바른고딕" panose="020B0603020101020101" pitchFamily="50" charset="-127"/>
                <a:ea typeface="나눔바른고딕" panose="020B0603020101020101" pitchFamily="50" charset="-127"/>
              </a:rPr>
              <a:t>∞ </a:t>
            </a:r>
            <a:r>
              <a:rPr lang="ko-KR" altLang="en-US" sz="1200" dirty="0">
                <a:solidFill>
                  <a:srgbClr val="FF0000"/>
                </a:solidFill>
                <a:latin typeface="나눔바른고딕" panose="020B0603020101020101" pitchFamily="50" charset="-127"/>
                <a:ea typeface="나눔바른고딕" panose="020B0603020101020101" pitchFamily="50" charset="-127"/>
              </a:rPr>
              <a:t>임을 확인해 주세요</a:t>
            </a:r>
            <a:endParaRPr lang="ko-KR" altLang="en-US" sz="1200" baseline="-25000" dirty="0">
              <a:solidFill>
                <a:srgbClr val="FF0000"/>
              </a:solidFill>
              <a:latin typeface="나눔바른고딕" panose="020B0603020101020101" pitchFamily="50" charset="-127"/>
              <a:ea typeface="나눔바른고딕" panose="020B0603020101020101" pitchFamily="50" charset="-127"/>
            </a:endParaRPr>
          </a:p>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15</a:t>
            </a:fld>
            <a:endParaRPr lang="ko-KR" altLang="en-US"/>
          </a:p>
        </p:txBody>
      </p:sp>
    </p:spTree>
    <p:extLst>
      <p:ext uri="{BB962C8B-B14F-4D97-AF65-F5344CB8AC3E}">
        <p14:creationId xmlns:p14="http://schemas.microsoft.com/office/powerpoint/2010/main" val="1023635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spc="-5"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로지트</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함수가 적용되어야 하는 계층에서는 입력 값을 받은 다음 그 범위를 </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0.01~0.99 </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사이로 조정해줘야 합니다</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레이블 </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0</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에 대하여 </a:t>
            </a:r>
            <a:r>
              <a:rPr lang="ko-KR" altLang="en-US" sz="1200" spc="-5"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역질의를</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해보겠습니다</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레이블 </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0</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을 나타내는 첫</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번째 노드는 </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0.99 </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값을 가지고 나머지 노드들은 </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0.01 </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값을</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가지도록 설정합니다</a:t>
            </a:r>
            <a:endPar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endParaRP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16</a:t>
            </a:fld>
            <a:endParaRPr lang="ko-KR" altLang="en-US"/>
          </a:p>
        </p:txBody>
      </p:sp>
    </p:spTree>
    <p:extLst>
      <p:ext uri="{BB962C8B-B14F-4D97-AF65-F5344CB8AC3E}">
        <p14:creationId xmlns:p14="http://schemas.microsoft.com/office/powerpoint/2010/main" val="2148768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지금까지 완성한 여러분의 인공 신경망에 </a:t>
            </a:r>
            <a:r>
              <a:rPr lang="en-US" altLang="ko-KR" dirty="0" err="1"/>
              <a:t>backquery</a:t>
            </a:r>
            <a:r>
              <a:rPr lang="en-US" altLang="ko-KR" dirty="0"/>
              <a:t> </a:t>
            </a:r>
            <a:r>
              <a:rPr lang="ko-KR" altLang="en-US" dirty="0"/>
              <a:t>클래스를 추가로 코딩하세요</a:t>
            </a:r>
            <a:r>
              <a:rPr lang="en-US" altLang="ko-KR" dirty="0"/>
              <a:t>.</a:t>
            </a:r>
            <a:r>
              <a:rPr lang="ko-KR" altLang="en-US" dirty="0"/>
              <a:t> </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17</a:t>
            </a:fld>
            <a:endParaRPr lang="ko-KR" altLang="en-US"/>
          </a:p>
        </p:txBody>
      </p:sp>
    </p:spTree>
    <p:extLst>
      <p:ext uri="{BB962C8B-B14F-4D97-AF65-F5344CB8AC3E}">
        <p14:creationId xmlns:p14="http://schemas.microsoft.com/office/powerpoint/2010/main" val="65552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0</a:t>
            </a:r>
            <a:r>
              <a:rPr lang="ko-KR" altLang="en-US" dirty="0"/>
              <a:t>부터 </a:t>
            </a:r>
            <a:r>
              <a:rPr lang="en-US" altLang="ko-KR" dirty="0"/>
              <a:t>9</a:t>
            </a:r>
            <a:r>
              <a:rPr lang="ko-KR" altLang="en-US" dirty="0"/>
              <a:t>까지의 레이블에 대해 </a:t>
            </a:r>
            <a:r>
              <a:rPr lang="en-US" altLang="ko-KR" dirty="0" err="1"/>
              <a:t>backquery</a:t>
            </a:r>
            <a:r>
              <a:rPr lang="ko-KR" altLang="en-US" dirty="0"/>
              <a:t> 를</a:t>
            </a:r>
            <a:r>
              <a:rPr lang="en-US" altLang="ko-KR" dirty="0"/>
              <a:t> </a:t>
            </a:r>
            <a:r>
              <a:rPr lang="ko-KR" altLang="en-US" dirty="0"/>
              <a:t>호출하는 코드</a:t>
            </a:r>
            <a:r>
              <a:rPr lang="ko-KR" altLang="en-US" baseline="0" dirty="0"/>
              <a:t> 입니다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18</a:t>
            </a:fld>
            <a:endParaRPr lang="ko-KR" altLang="en-US"/>
          </a:p>
        </p:txBody>
      </p:sp>
    </p:spTree>
    <p:extLst>
      <p:ext uri="{BB962C8B-B14F-4D97-AF65-F5344CB8AC3E}">
        <p14:creationId xmlns:p14="http://schemas.microsoft.com/office/powerpoint/2010/main" val="171279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0">
              <a:lnSpc>
                <a:spcPct val="100000"/>
              </a:lnSpc>
              <a:spcBef>
                <a:spcPts val="0"/>
              </a:spcBef>
            </a:pP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MNIST </a:t>
            </a: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신경망</a:t>
            </a: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400" spc="-5"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역질의</a:t>
            </a: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(MNIST neural</a:t>
            </a: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network </a:t>
            </a:r>
            <a:r>
              <a:rPr lang="en-US" altLang="ko-KR" sz="1400" spc="-5"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backquery</a:t>
            </a: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를 해석하는 방법입니다</a:t>
            </a:r>
            <a:endPar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endParaRPr>
          </a:p>
          <a:p>
            <a:pPr lvl="0">
              <a:lnSpc>
                <a:spcPct val="100000"/>
              </a:lnSpc>
              <a:spcBef>
                <a:spcPts val="0"/>
              </a:spcBef>
            </a:pPr>
            <a:endPar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endParaRPr>
          </a:p>
          <a:p>
            <a:pPr marL="0" lvl="0" indent="0">
              <a:lnSpc>
                <a:spcPct val="100000"/>
              </a:lnSpc>
              <a:spcBef>
                <a:spcPts val="0"/>
              </a:spcBef>
              <a:buFont typeface="+mj-lt"/>
              <a:buNone/>
            </a:pP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1. </a:t>
            </a: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어두운 지점은 실제로 펜이 지나가는 부분입니다</a:t>
            </a: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a:p>
            <a:pPr marL="0" lvl="0" indent="0">
              <a:lnSpc>
                <a:spcPct val="100000"/>
              </a:lnSpc>
              <a:spcBef>
                <a:spcPts val="0"/>
              </a:spcBef>
              <a:buFont typeface="+mj-lt"/>
              <a:buNone/>
            </a:pP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2. </a:t>
            </a: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밝은 지점은 펜이 지나가지 않는 부분입니다</a:t>
            </a: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endParaRPr lang="en-US" altLang="ko-KR" sz="1400" spc="-5" dirty="0">
              <a:latin typeface="나눔스퀘어" panose="020B0600000101010101" pitchFamily="50" charset="-127"/>
              <a:ea typeface="나눔스퀘어" panose="020B0600000101010101" pitchFamily="50" charset="-127"/>
              <a:cs typeface="Arial"/>
            </a:endParaRPr>
          </a:p>
          <a:p>
            <a:pPr marL="0" lvl="0" indent="0">
              <a:lnSpc>
                <a:spcPct val="100000"/>
              </a:lnSpc>
              <a:spcBef>
                <a:spcPts val="0"/>
              </a:spcBef>
              <a:buFont typeface="+mj-lt"/>
              <a:buNone/>
            </a:pP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3.</a:t>
            </a:r>
            <a:r>
              <a:rPr lang="en-US" altLang="ko-KR" sz="1400" spc="-5" baseline="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신경망은 회색 부분은 </a:t>
            </a:r>
            <a:r>
              <a:rPr lang="ko-KR" altLang="en-US" sz="1400" spc="-5"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신경쓰지</a:t>
            </a: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않습니다</a:t>
            </a:r>
            <a:endParaRPr lang="en-US" altLang="ko-KR" sz="1600" dirty="0">
              <a:latin typeface="나눔스퀘어" panose="020B0600000101010101" pitchFamily="50" charset="-127"/>
              <a:ea typeface="나눔스퀘어" panose="020B0600000101010101" pitchFamily="50" charset="-127"/>
              <a:cs typeface="Arial"/>
            </a:endParaRP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19</a:t>
            </a:fld>
            <a:endParaRPr lang="ko-KR" altLang="en-US"/>
          </a:p>
        </p:txBody>
      </p:sp>
    </p:spTree>
    <p:extLst>
      <p:ext uri="{BB962C8B-B14F-4D97-AF65-F5344CB8AC3E}">
        <p14:creationId xmlns:p14="http://schemas.microsoft.com/office/powerpoint/2010/main" val="2017844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신경망은</a:t>
            </a:r>
            <a:r>
              <a:rPr lang="ko-KR" altLang="en-US" sz="1200" spc="-5" baseline="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가능한</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다양하게 학습하는 것이 좋다고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많은 </a:t>
            </a: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딥러닝</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학자들이 </a:t>
            </a:r>
            <a:r>
              <a:rPr lang="ko-KR" altLang="en-US"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말하고 </a:t>
            </a:r>
            <a:r>
              <a:rPr lang="ko-KR" altLang="en-US" sz="1200" spc="-5"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있니다</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현재의 예제들을 시계 </a:t>
            </a: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방향한과</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반시계</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방향으로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10</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도씩 회전시킴으로써 새로운 예제들을 만들 수 있는 좋은 아이디어가 있습니다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endParaRPr lang="en-US" altLang="ko-KR" sz="1100" dirty="0">
              <a:solidFill>
                <a:schemeClr val="tx1">
                  <a:lumMod val="50000"/>
                  <a:lumOff val="50000"/>
                </a:schemeClr>
              </a:solidFill>
              <a:latin typeface="나눔스퀘어" panose="020B0600000101010101" pitchFamily="50" charset="-127"/>
              <a:ea typeface="나눔스퀘어" panose="020B0600000101010101" pitchFamily="50" charset="-127"/>
              <a:cs typeface="Arial"/>
            </a:endParaRP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21</a:t>
            </a:fld>
            <a:endParaRPr lang="ko-KR" altLang="en-US"/>
          </a:p>
        </p:txBody>
      </p:sp>
    </p:spTree>
    <p:extLst>
      <p:ext uri="{BB962C8B-B14F-4D97-AF65-F5344CB8AC3E}">
        <p14:creationId xmlns:p14="http://schemas.microsoft.com/office/powerpoint/2010/main" val="3886513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rPr>
              <a:t>그림판</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(Paint)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등 선호하는</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이미지 편집기나 소프트웨어를 이용해 이미지를 만들면 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무료</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오픈소스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SW</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인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GIMP</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를 활용해도 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준수해야 할 사항은 이미지를 정사각형으로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1)</a:t>
            </a:r>
            <a:r>
              <a:rPr lang="en-US" altLang="ko-KR" sz="1200" baseline="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폭과 길이가 같은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28x28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픽셀</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크기로 준비해야 하는 점과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2)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파일 포맷을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PNG</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로 해야 하는 점입니다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a:t>
            </a:fld>
            <a:endParaRPr lang="ko-KR" altLang="en-US"/>
          </a:p>
        </p:txBody>
      </p:sp>
    </p:spTree>
    <p:extLst>
      <p:ext uri="{BB962C8B-B14F-4D97-AF65-F5344CB8AC3E}">
        <p14:creationId xmlns:p14="http://schemas.microsoft.com/office/powerpoint/2010/main" val="3441112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학습 데이터를 읽어 들일 때마다 양 방향으로 회전해서 추가로 학습시키시면 됩니다</a:t>
            </a:r>
            <a:r>
              <a:rPr lang="en-US" altLang="ko-KR" dirty="0"/>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784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길이의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1</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차원 리스트를 </a:t>
            </a:r>
            <a:r>
              <a:rPr lang="en-US" altLang="ko-KR" sz="12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28*2</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8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행렬로 변환한 다음에 </a:t>
            </a:r>
            <a:r>
              <a:rPr lang="ko-KR" altLang="en-US" sz="1200" dirty="0">
                <a:solidFill>
                  <a:srgbClr val="FF0000"/>
                </a:solidFill>
                <a:latin typeface="나눔스퀘어" panose="020B0600000101010101" pitchFamily="50" charset="-127"/>
                <a:ea typeface="나눔스퀘어" panose="020B0600000101010101" pitchFamily="50" charset="-127"/>
                <a:cs typeface="Arial"/>
              </a:rPr>
              <a:t>회전하고 다시 </a:t>
            </a:r>
            <a:r>
              <a:rPr lang="en-US" altLang="ko-KR" sz="1200" dirty="0">
                <a:solidFill>
                  <a:srgbClr val="FF0000"/>
                </a:solidFill>
                <a:latin typeface="나눔스퀘어" panose="020B0600000101010101" pitchFamily="50" charset="-127"/>
                <a:ea typeface="나눔스퀘어" panose="020B0600000101010101" pitchFamily="50" charset="-127"/>
                <a:cs typeface="Arial"/>
              </a:rPr>
              <a:t>784 </a:t>
            </a:r>
            <a:r>
              <a:rPr lang="ko-KR" altLang="en-US" sz="1200" dirty="0">
                <a:solidFill>
                  <a:srgbClr val="FF0000"/>
                </a:solidFill>
                <a:latin typeface="나눔스퀘어" panose="020B0600000101010101" pitchFamily="50" charset="-127"/>
                <a:ea typeface="나눔스퀘어" panose="020B0600000101010101" pitchFamily="50" charset="-127"/>
                <a:cs typeface="Arial"/>
              </a:rPr>
              <a:t>길이의 </a:t>
            </a:r>
            <a:r>
              <a:rPr lang="en-US" altLang="ko-KR" sz="1200" dirty="0">
                <a:solidFill>
                  <a:srgbClr val="FF0000"/>
                </a:solidFill>
                <a:latin typeface="나눔스퀘어" panose="020B0600000101010101" pitchFamily="50" charset="-127"/>
                <a:ea typeface="나눔스퀘어" panose="020B0600000101010101" pitchFamily="50" charset="-127"/>
                <a:cs typeface="Arial"/>
              </a:rPr>
              <a:t>1</a:t>
            </a:r>
            <a:r>
              <a:rPr lang="ko-KR" altLang="en-US" sz="1200" dirty="0">
                <a:solidFill>
                  <a:srgbClr val="FF0000"/>
                </a:solidFill>
                <a:latin typeface="나눔스퀘어" panose="020B0600000101010101" pitchFamily="50" charset="-127"/>
                <a:ea typeface="나눔스퀘어" panose="020B0600000101010101" pitchFamily="50" charset="-127"/>
                <a:cs typeface="Arial"/>
              </a:rPr>
              <a:t>차원 리스트로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원상복구해야</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endPar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cs typeface="Arial"/>
            </a:endParaRPr>
          </a:p>
          <a:p>
            <a:r>
              <a:rPr lang="ko-KR" altLang="en-US" dirty="0"/>
              <a:t>여러분이 만든 나만의 신경망 코드에서 학습하는 부분에 회전해서 학습을 호출하는 코드를 추가하면 됩니다</a:t>
            </a:r>
            <a:r>
              <a:rPr lang="en-US" altLang="ko-KR" dirty="0"/>
              <a:t>.</a:t>
            </a:r>
          </a:p>
          <a:p>
            <a:endParaRPr lang="en-US" altLang="ko-KR" dirty="0"/>
          </a:p>
          <a:p>
            <a:r>
              <a:rPr lang="ko-KR" altLang="en-US" dirty="0"/>
              <a:t>여기서 </a:t>
            </a:r>
            <a:r>
              <a:rPr lang="en-US" altLang="ko-KR" dirty="0" err="1"/>
              <a:t>cval</a:t>
            </a:r>
            <a:r>
              <a:rPr lang="ko-KR" altLang="en-US" dirty="0"/>
              <a:t>은 배열의 원소를 채우기 위해 사용되는 값인데요</a:t>
            </a:r>
            <a:r>
              <a:rPr lang="en-US" altLang="ko-KR" dirty="0"/>
              <a:t>,</a:t>
            </a:r>
          </a:p>
          <a:p>
            <a:r>
              <a:rPr lang="en-US" altLang="ko-KR" dirty="0" err="1"/>
              <a:t>cval</a:t>
            </a:r>
            <a:r>
              <a:rPr lang="en-US" altLang="ko-KR" dirty="0"/>
              <a:t>=0.01</a:t>
            </a:r>
            <a:r>
              <a:rPr lang="ko-KR" altLang="en-US" dirty="0"/>
              <a:t>은</a:t>
            </a:r>
            <a:r>
              <a:rPr lang="en-US" altLang="ko-KR" dirty="0"/>
              <a:t> </a:t>
            </a:r>
            <a:r>
              <a:rPr lang="ko-KR" altLang="en-US" dirty="0"/>
              <a:t>회전에 의해 새롭게 보여야 원소를 채우는 값 </a:t>
            </a:r>
            <a:r>
              <a:rPr lang="en-US" altLang="ko-KR" dirty="0"/>
              <a:t>0.0</a:t>
            </a:r>
            <a:r>
              <a:rPr lang="ko-KR" altLang="en-US" dirty="0"/>
              <a:t>이 아니라 </a:t>
            </a:r>
            <a:r>
              <a:rPr lang="en-US" altLang="ko-KR" dirty="0"/>
              <a:t>0.01</a:t>
            </a:r>
            <a:r>
              <a:rPr lang="ko-KR" altLang="en-US" dirty="0"/>
              <a:t>을</a:t>
            </a:r>
            <a:r>
              <a:rPr lang="en-US" altLang="ko-KR" dirty="0"/>
              <a:t> </a:t>
            </a:r>
            <a:r>
              <a:rPr lang="ko-KR" altLang="en-US" dirty="0"/>
              <a:t>가지게 해줍니다</a:t>
            </a:r>
            <a:r>
              <a:rPr lang="en-US" altLang="ko-KR" dirty="0"/>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22</a:t>
            </a:fld>
            <a:endParaRPr lang="ko-KR" altLang="en-US"/>
          </a:p>
        </p:txBody>
      </p:sp>
    </p:spTree>
    <p:extLst>
      <p:ext uri="{BB962C8B-B14F-4D97-AF65-F5344CB8AC3E}">
        <p14:creationId xmlns:p14="http://schemas.microsoft.com/office/powerpoint/2010/main" val="2830114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실험 데이터에 의하면 </a:t>
            </a:r>
            <a:endParaRPr lang="en-US" altLang="ko-KR" dirty="0"/>
          </a:p>
          <a:p>
            <a:r>
              <a:rPr lang="en-US" altLang="ko-KR" dirty="0"/>
              <a:t>10</a:t>
            </a:r>
            <a:r>
              <a:rPr lang="ko-KR" altLang="en-US" dirty="0"/>
              <a:t>도 정도의 회전각으로</a:t>
            </a:r>
            <a:r>
              <a:rPr lang="en-US" altLang="ko-KR" dirty="0"/>
              <a:t>,</a:t>
            </a:r>
          </a:p>
          <a:p>
            <a:r>
              <a:rPr lang="ko-KR" altLang="en-US" dirty="0" err="1"/>
              <a:t>학습률</a:t>
            </a:r>
            <a:r>
              <a:rPr lang="ko-KR" altLang="en-US" dirty="0"/>
              <a:t> </a:t>
            </a:r>
            <a:r>
              <a:rPr lang="en-US" altLang="ko-KR" dirty="0"/>
              <a:t>0.01,</a:t>
            </a:r>
          </a:p>
          <a:p>
            <a:r>
              <a:rPr lang="en-US" altLang="ko-KR" dirty="0"/>
              <a:t>10 </a:t>
            </a:r>
            <a:r>
              <a:rPr lang="ko-KR" altLang="en-US" dirty="0"/>
              <a:t>주기</a:t>
            </a:r>
            <a:r>
              <a:rPr lang="en-US" altLang="ko-KR" dirty="0"/>
              <a:t> </a:t>
            </a:r>
            <a:r>
              <a:rPr lang="ko-KR" altLang="en-US" dirty="0" err="1"/>
              <a:t>에폭으로</a:t>
            </a:r>
            <a:r>
              <a:rPr lang="ko-KR" altLang="en-US" dirty="0"/>
              <a:t> 학습시켰을 </a:t>
            </a:r>
            <a:r>
              <a:rPr lang="ko-KR" altLang="en-US" baseline="0" dirty="0"/>
              <a:t>때</a:t>
            </a:r>
            <a:endParaRPr lang="en-US" altLang="ko-KR" dirty="0"/>
          </a:p>
          <a:p>
            <a:r>
              <a:rPr lang="en-US" altLang="ko-KR" dirty="0"/>
              <a:t>97.87% </a:t>
            </a:r>
            <a:r>
              <a:rPr lang="ko-KR" altLang="en-US" dirty="0"/>
              <a:t>성능을 보여줍니다</a:t>
            </a:r>
            <a:r>
              <a:rPr lang="en-US" altLang="ko-KR" dirty="0"/>
              <a:t>.</a:t>
            </a:r>
          </a:p>
          <a:p>
            <a:endParaRPr lang="en-US" altLang="ko-KR" dirty="0"/>
          </a:p>
          <a:p>
            <a:r>
              <a:rPr lang="ko-KR" altLang="en-US" dirty="0"/>
              <a:t>여러분의 신경망 성능은 어떠한지요</a:t>
            </a:r>
            <a:r>
              <a:rPr lang="en-US" altLang="ko-KR" dirty="0"/>
              <a:t>?</a:t>
            </a:r>
          </a:p>
          <a:p>
            <a:r>
              <a:rPr lang="ko-KR" altLang="en-US" dirty="0"/>
              <a:t>혹시 더 좋은 성능이 나왔는지요</a:t>
            </a:r>
            <a:r>
              <a:rPr lang="en-US" altLang="ko-KR" dirty="0"/>
              <a:t>?</a:t>
            </a:r>
          </a:p>
          <a:p>
            <a:endParaRPr lang="en-US" altLang="ko-KR" dirty="0"/>
          </a:p>
          <a:p>
            <a:r>
              <a:rPr lang="ko-KR" altLang="en-US" dirty="0"/>
              <a:t>드디어 신경망 첫걸음 공부가 모두 끝났습니다</a:t>
            </a:r>
            <a:r>
              <a:rPr lang="en-US" altLang="ko-KR" dirty="0"/>
              <a:t>.</a:t>
            </a:r>
          </a:p>
          <a:p>
            <a:r>
              <a:rPr lang="ko-KR" altLang="en-US" dirty="0"/>
              <a:t>참 잘 하셨고 수고 많으셨습니다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23</a:t>
            </a:fld>
            <a:endParaRPr lang="ko-KR" altLang="en-US"/>
          </a:p>
        </p:txBody>
      </p:sp>
    </p:spTree>
    <p:extLst>
      <p:ext uri="{BB962C8B-B14F-4D97-AF65-F5344CB8AC3E}">
        <p14:creationId xmlns:p14="http://schemas.microsoft.com/office/powerpoint/2010/main" val="3789542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00000"/>
              </a:lnSpc>
              <a:spcBef>
                <a:spcPts val="0"/>
              </a:spcBef>
            </a:pPr>
            <a:r>
              <a:rPr lang="en-US" altLang="ko-KR" dirty="0"/>
              <a:t>HW2</a:t>
            </a:r>
            <a:r>
              <a:rPr lang="ko-KR" altLang="en-US" dirty="0"/>
              <a:t>는 </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자기</a:t>
            </a:r>
            <a:r>
              <a:rPr lang="ko-KR" altLang="en-US" sz="2400" baseline="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학번</a:t>
            </a:r>
            <a:r>
              <a:rPr lang="ko-KR" altLang="en-US" sz="2400" baseline="0" dirty="0">
                <a:solidFill>
                  <a:schemeClr val="tx1">
                    <a:lumMod val="50000"/>
                    <a:lumOff val="50000"/>
                  </a:schemeClr>
                </a:solidFill>
                <a:latin typeface="나눔스퀘어" panose="020B0600000101010101" pitchFamily="50" charset="-127"/>
                <a:ea typeface="나눔스퀘어" panose="020B0600000101010101" pitchFamily="50" charset="-127"/>
              </a:rPr>
              <a:t> 또는 자기</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 생년월일 </a:t>
            </a:r>
            <a:r>
              <a:rPr lang="ko-KR" altLang="en-US" sz="2400" dirty="0" err="1">
                <a:solidFill>
                  <a:schemeClr val="tx1">
                    <a:lumMod val="50000"/>
                    <a:lumOff val="50000"/>
                  </a:schemeClr>
                </a:solidFill>
                <a:latin typeface="나눔스퀘어" panose="020B0600000101010101" pitchFamily="50" charset="-127"/>
                <a:ea typeface="나눔스퀘어" panose="020B0600000101010101" pitchFamily="50" charset="-127"/>
              </a:rPr>
              <a:t>손글씨</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 데이터를 아래의 두 가지 방법으로 준비합니다</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marL="0" indent="0">
              <a:lnSpc>
                <a:spcPct val="100000"/>
              </a:lnSpc>
              <a:spcBef>
                <a:spcPts val="0"/>
              </a:spcBef>
              <a:buFont typeface="+mj-lt"/>
              <a:buNone/>
            </a:pP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1. “</a:t>
            </a: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그림판</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또는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“GIMP“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등의 이미지 편집기를 사용하여 직접 필기 숫자들을 편집하는 방법과</a:t>
            </a:r>
            <a:endPar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marL="0" indent="0">
              <a:lnSpc>
                <a:spcPct val="100000"/>
              </a:lnSpc>
              <a:spcBef>
                <a:spcPts val="0"/>
              </a:spcBef>
              <a:buFont typeface="+mj-lt"/>
              <a:buNone/>
            </a:pP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2.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종이에 필기 숫자들을 쓴 다음 디지털화 하는 방법입니다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3</a:t>
            </a:fld>
            <a:endParaRPr lang="ko-KR" altLang="en-US"/>
          </a:p>
        </p:txBody>
      </p:sp>
    </p:spTree>
    <p:extLst>
      <p:ext uri="{BB962C8B-B14F-4D97-AF65-F5344CB8AC3E}">
        <p14:creationId xmlns:p14="http://schemas.microsoft.com/office/powerpoint/2010/main" val="3568880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Control</a:t>
            </a:r>
            <a:r>
              <a:rPr lang="ko-KR" altLang="en-US" dirty="0"/>
              <a:t> 키와 마우스 </a:t>
            </a:r>
            <a:r>
              <a:rPr lang="ko-KR" altLang="en-US" dirty="0" err="1"/>
              <a:t>휠업을</a:t>
            </a:r>
            <a:r>
              <a:rPr lang="ko-KR" altLang="en-US" dirty="0"/>
              <a:t> 이용해서 </a:t>
            </a:r>
            <a:r>
              <a:rPr lang="ko-KR" altLang="en-US" dirty="0" err="1"/>
              <a:t>그림판</a:t>
            </a:r>
            <a:r>
              <a:rPr lang="en-US" altLang="ko-KR" dirty="0"/>
              <a:t> </a:t>
            </a:r>
            <a:r>
              <a:rPr lang="ko-KR" altLang="en-US" dirty="0"/>
              <a:t>패널을 최대로 확대하고</a:t>
            </a:r>
            <a:r>
              <a:rPr lang="en-US" altLang="ko-KR" dirty="0"/>
              <a:t> </a:t>
            </a:r>
            <a:r>
              <a:rPr lang="ko-KR" altLang="en-US" dirty="0"/>
              <a:t>펜을 두껍게 한 다음 </a:t>
            </a:r>
            <a:r>
              <a:rPr lang="en-US" altLang="ko-KR" dirty="0"/>
              <a:t>28x28</a:t>
            </a:r>
            <a:r>
              <a:rPr lang="ko-KR" altLang="en-US" dirty="0"/>
              <a:t>로</a:t>
            </a:r>
            <a:r>
              <a:rPr lang="en-US" altLang="ko-KR" dirty="0"/>
              <a:t> </a:t>
            </a:r>
            <a:r>
              <a:rPr lang="ko-KR" altLang="en-US" dirty="0"/>
              <a:t>크기를 조정해 주세요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4</a:t>
            </a:fld>
            <a:endParaRPr lang="ko-KR" altLang="en-US"/>
          </a:p>
        </p:txBody>
      </p:sp>
    </p:spTree>
    <p:extLst>
      <p:ext uri="{BB962C8B-B14F-4D97-AF65-F5344CB8AC3E}">
        <p14:creationId xmlns:p14="http://schemas.microsoft.com/office/powerpoint/2010/main" val="1788605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숫자를 쓴 다음 다시 크기 조정으로 들어가서 </a:t>
            </a:r>
            <a:r>
              <a:rPr lang="en-US" altLang="ko-KR" dirty="0"/>
              <a:t>28x28</a:t>
            </a:r>
            <a:r>
              <a:rPr lang="en-US" altLang="ko-KR" baseline="0" dirty="0"/>
              <a:t> </a:t>
            </a:r>
            <a:r>
              <a:rPr lang="ko-KR" altLang="en-US" baseline="0" dirty="0"/>
              <a:t>크기로</a:t>
            </a:r>
            <a:r>
              <a:rPr lang="en-US" altLang="ko-KR" baseline="0" dirty="0"/>
              <a:t> </a:t>
            </a:r>
            <a:r>
              <a:rPr lang="ko-KR" altLang="en-US" baseline="0" dirty="0"/>
              <a:t>만들어 줍니다</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5</a:t>
            </a:fld>
            <a:endParaRPr lang="ko-KR" altLang="en-US"/>
          </a:p>
        </p:txBody>
      </p:sp>
    </p:spTree>
    <p:extLst>
      <p:ext uri="{BB962C8B-B14F-4D97-AF65-F5344CB8AC3E}">
        <p14:creationId xmlns:p14="http://schemas.microsoft.com/office/powerpoint/2010/main" val="1801972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만든</a:t>
            </a:r>
            <a:r>
              <a:rPr lang="en-US" altLang="ko-KR" dirty="0"/>
              <a:t> </a:t>
            </a:r>
            <a:r>
              <a:rPr lang="ko-KR" altLang="en-US" dirty="0"/>
              <a:t>숫자를 </a:t>
            </a:r>
            <a:r>
              <a:rPr lang="en-US" altLang="ko-KR" dirty="0"/>
              <a:t>PNG </a:t>
            </a:r>
            <a:r>
              <a:rPr lang="ko-KR" altLang="en-US" dirty="0"/>
              <a:t>파일로</a:t>
            </a:r>
            <a:r>
              <a:rPr lang="en-US" altLang="ko-KR" dirty="0"/>
              <a:t> </a:t>
            </a:r>
            <a:r>
              <a:rPr lang="ko-KR" altLang="en-US" dirty="0"/>
              <a:t>저장합니다</a:t>
            </a:r>
            <a:r>
              <a:rPr lang="en-US" altLang="ko-KR" dirty="0"/>
              <a:t>.</a:t>
            </a:r>
          </a:p>
          <a:p>
            <a:r>
              <a:rPr lang="ko-KR" altLang="en-US" dirty="0"/>
              <a:t>이 때 </a:t>
            </a:r>
            <a:r>
              <a:rPr lang="en-US" altLang="ko-KR" dirty="0"/>
              <a:t>my3.png </a:t>
            </a:r>
            <a:r>
              <a:rPr lang="ko-KR" altLang="en-US" dirty="0"/>
              <a:t>처럼 파일 이름 끝에 만든 숫자의 값을 꼭 넣어 주세요</a:t>
            </a:r>
            <a:endParaRPr lang="en-US" altLang="ko-KR" dirty="0"/>
          </a:p>
          <a:p>
            <a:r>
              <a:rPr lang="ko-KR" altLang="en-US" dirty="0"/>
              <a:t>테스트를 수행할 때 파일 이름</a:t>
            </a:r>
            <a:r>
              <a:rPr lang="en-US" altLang="ko-KR" baseline="0" dirty="0"/>
              <a:t> </a:t>
            </a:r>
            <a:r>
              <a:rPr lang="ko-KR" altLang="en-US" baseline="0" dirty="0"/>
              <a:t>끝의 </a:t>
            </a:r>
            <a:r>
              <a:rPr lang="ko-KR" altLang="en-US" dirty="0" err="1"/>
              <a:t>숫자값이</a:t>
            </a:r>
            <a:r>
              <a:rPr lang="ko-KR" altLang="en-US" dirty="0"/>
              <a:t> </a:t>
            </a:r>
            <a:r>
              <a:rPr lang="ko-KR" altLang="en-US" dirty="0" err="1"/>
              <a:t>목표값으로</a:t>
            </a:r>
            <a:r>
              <a:rPr lang="ko-KR" altLang="en-US" dirty="0"/>
              <a:t> 사용됩니다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6</a:t>
            </a:fld>
            <a:endParaRPr lang="ko-KR" altLang="en-US"/>
          </a:p>
        </p:txBody>
      </p:sp>
    </p:spTree>
    <p:extLst>
      <p:ext uri="{BB962C8B-B14F-4D97-AF65-F5344CB8AC3E}">
        <p14:creationId xmlns:p14="http://schemas.microsoft.com/office/powerpoint/2010/main" val="215555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두 번 째 데이터는 종이에 직접 손으로 숫자를 적어서 만듭니다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7</a:t>
            </a:fld>
            <a:endParaRPr lang="ko-KR" altLang="en-US"/>
          </a:p>
        </p:txBody>
      </p:sp>
    </p:spTree>
    <p:extLst>
      <p:ext uri="{BB962C8B-B14F-4D97-AF65-F5344CB8AC3E}">
        <p14:creationId xmlns:p14="http://schemas.microsoft.com/office/powerpoint/2010/main" val="2140098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휴대폰 카메라</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혹은 스캐너를 이용해서 이미지를 컴퓨터로 옮깁니다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캡쳐 도구를 사용하거나 </a:t>
            </a: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rPr>
              <a:t>그림판에서</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rgbClr val="FF0000"/>
                </a:solidFill>
                <a:latin typeface="나눔스퀘어" panose="020B0600000101010101" pitchFamily="50" charset="-127"/>
                <a:ea typeface="나눔스퀘어" panose="020B0600000101010101" pitchFamily="50" charset="-127"/>
              </a:rPr>
              <a:t>한 글자씩 분류합니다</a:t>
            </a:r>
            <a:r>
              <a:rPr lang="en-US" altLang="ko-KR" sz="1200" dirty="0">
                <a:solidFill>
                  <a:srgbClr val="FF0000"/>
                </a:solidFill>
                <a:latin typeface="나눔스퀘어" panose="020B0600000101010101" pitchFamily="50" charset="-127"/>
                <a:ea typeface="나눔스퀘어" panose="020B0600000101010101" pitchFamily="50"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분류한 손 글씨 숫자들을 </a:t>
            </a: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rPr>
              <a:t>그림판을</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이용해서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28 x 28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크기로 만듭니다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en-US" altLang="ko-KR" sz="1200" dirty="0">
              <a:solidFill>
                <a:srgbClr val="FF0000"/>
              </a:solidFill>
              <a:latin typeface="나눔스퀘어" panose="020B0600000101010101" pitchFamily="50" charset="-127"/>
              <a:ea typeface="나눔스퀘어" panose="020B0600000101010101" pitchFamily="50" charset="-127"/>
            </a:endParaRP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8</a:t>
            </a:fld>
            <a:endParaRPr lang="ko-KR" altLang="en-US"/>
          </a:p>
        </p:txBody>
      </p:sp>
    </p:spTree>
    <p:extLst>
      <p:ext uri="{BB962C8B-B14F-4D97-AF65-F5344CB8AC3E}">
        <p14:creationId xmlns:p14="http://schemas.microsoft.com/office/powerpoint/2010/main" val="400083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PNG </a:t>
            </a:r>
            <a:r>
              <a:rPr lang="ko-KR" altLang="en-US" dirty="0"/>
              <a:t>파일로</a:t>
            </a:r>
            <a:r>
              <a:rPr lang="en-US" altLang="ko-KR" dirty="0"/>
              <a:t> </a:t>
            </a:r>
            <a:r>
              <a:rPr lang="ko-KR" altLang="en-US" dirty="0"/>
              <a:t>저장해 줍니다</a:t>
            </a:r>
            <a:r>
              <a:rPr lang="en-US" altLang="ko-KR" dirty="0"/>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앞에서와 마찬가지로 파일이름 끝에 목표 값으로 사용될 숫자 값을 반드시 적어줍니다</a:t>
            </a:r>
          </a:p>
          <a:p>
            <a:r>
              <a:rPr lang="ko-KR" altLang="en-US" dirty="0"/>
              <a:t>준비한 나만의 숫자 데이터를 불러와서 출력해 보겠습니다</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9</a:t>
            </a:fld>
            <a:endParaRPr lang="ko-KR" altLang="en-US"/>
          </a:p>
        </p:txBody>
      </p:sp>
    </p:spTree>
    <p:extLst>
      <p:ext uri="{BB962C8B-B14F-4D97-AF65-F5344CB8AC3E}">
        <p14:creationId xmlns:p14="http://schemas.microsoft.com/office/powerpoint/2010/main" val="3204829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D595B3-829A-42B2-9D85-78417732D474}"/>
              </a:ext>
            </a:extLst>
          </p:cNvPr>
          <p:cNvSpPr>
            <a:spLocks noGrp="1"/>
          </p:cNvSpPr>
          <p:nvPr>
            <p:ph type="ctrTitle" hasCustomPrompt="1"/>
          </p:nvPr>
        </p:nvSpPr>
        <p:spPr>
          <a:xfrm>
            <a:off x="2061074" y="1711104"/>
            <a:ext cx="9144001" cy="2996697"/>
          </a:xfrm>
        </p:spPr>
        <p:txBody>
          <a:bodyPr anchor="ctr"/>
          <a:lstStyle>
            <a:lvl1pPr algn="ctr">
              <a:defRPr sz="6000">
                <a:latin typeface="나눔스퀘어 Bold" panose="020B0600000101010101" pitchFamily="50" charset="-127"/>
                <a:ea typeface="나눔스퀘어 Bold" panose="020B0600000101010101" pitchFamily="50" charset="-127"/>
              </a:defRPr>
            </a:lvl1pPr>
          </a:lstStyle>
          <a:p>
            <a:r>
              <a:rPr lang="en-US" altLang="ko-KR" dirty="0"/>
              <a:t>Title</a:t>
            </a:r>
            <a:endParaRPr lang="ko-KR" altLang="en-US" dirty="0"/>
          </a:p>
        </p:txBody>
      </p:sp>
      <p:sp>
        <p:nvSpPr>
          <p:cNvPr id="12" name="Line 14">
            <a:extLst>
              <a:ext uri="{FF2B5EF4-FFF2-40B4-BE49-F238E27FC236}">
                <a16:creationId xmlns:a16="http://schemas.microsoft.com/office/drawing/2014/main" id="{2B3FE96D-44A4-4631-9E76-0D7C574BA10B}"/>
              </a:ext>
            </a:extLst>
          </p:cNvPr>
          <p:cNvSpPr>
            <a:spLocks noChangeShapeType="1"/>
          </p:cNvSpPr>
          <p:nvPr userDrawn="1"/>
        </p:nvSpPr>
        <p:spPr bwMode="auto">
          <a:xfrm>
            <a:off x="2061075" y="6607423"/>
            <a:ext cx="9144000" cy="1826"/>
          </a:xfrm>
          <a:prstGeom prst="line">
            <a:avLst/>
          </a:prstGeom>
          <a:noFill/>
          <a:ln w="9525">
            <a:solidFill>
              <a:srgbClr val="3B6EA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16" name="Rectangle 10">
            <a:extLst>
              <a:ext uri="{FF2B5EF4-FFF2-40B4-BE49-F238E27FC236}">
                <a16:creationId xmlns:a16="http://schemas.microsoft.com/office/drawing/2014/main" id="{48E10702-6C8E-4E31-B281-77C19EC3D461}"/>
              </a:ext>
            </a:extLst>
          </p:cNvPr>
          <p:cNvSpPr>
            <a:spLocks noChangeArrowheads="1"/>
          </p:cNvSpPr>
          <p:nvPr userDrawn="1"/>
        </p:nvSpPr>
        <p:spPr bwMode="auto">
          <a:xfrm rot="5400000">
            <a:off x="-3081338" y="3081337"/>
            <a:ext cx="6858000" cy="695325"/>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
        <p:nvSpPr>
          <p:cNvPr id="18" name="슬라이드 번호 개체 틀 5">
            <a:extLst>
              <a:ext uri="{FF2B5EF4-FFF2-40B4-BE49-F238E27FC236}">
                <a16:creationId xmlns:a16="http://schemas.microsoft.com/office/drawing/2014/main" id="{0EB3891D-19FD-4B18-9381-90F98110AC48}"/>
              </a:ext>
            </a:extLst>
          </p:cNvPr>
          <p:cNvSpPr>
            <a:spLocks noGrp="1"/>
          </p:cNvSpPr>
          <p:nvPr>
            <p:ph type="sldNum" sz="quarter" idx="4"/>
          </p:nvPr>
        </p:nvSpPr>
        <p:spPr>
          <a:xfrm>
            <a:off x="8461875" y="62134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212179447"/>
      </p:ext>
    </p:extLst>
  </p:cSld>
  <p:clrMapOvr>
    <a:masterClrMapping/>
  </p:clrMapOvr>
  <p:hf hdr="0" ftr="0" dt="0"/>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82B754-E1EF-4859-8521-E8042D13562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E503FA0-757C-4609-981F-404106103C0A}"/>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2D0017B-F3DD-4CE7-B2E6-A38B21B04ADC}"/>
              </a:ext>
            </a:extLst>
          </p:cNvPr>
          <p:cNvSpPr>
            <a:spLocks noGrp="1"/>
          </p:cNvSpPr>
          <p:nvPr>
            <p:ph type="dt" sz="half" idx="10"/>
          </p:nvPr>
        </p:nvSpPr>
        <p:spPr>
          <a:xfrm>
            <a:off x="838200" y="6356350"/>
            <a:ext cx="2743200" cy="365125"/>
          </a:xfrm>
          <a:prstGeom prst="rect">
            <a:avLst/>
          </a:prstGeom>
        </p:spPr>
        <p:txBody>
          <a:bodyPr/>
          <a:lstStyle/>
          <a:p>
            <a:fld id="{E5C81705-4A4A-4CFE-BCFB-E12312655AC9}" type="datetime1">
              <a:rPr lang="ko-KR" altLang="en-US" smtClean="0"/>
              <a:t>2021-03-23</a:t>
            </a:fld>
            <a:endParaRPr lang="ko-KR" altLang="en-US"/>
          </a:p>
        </p:txBody>
      </p:sp>
      <p:sp>
        <p:nvSpPr>
          <p:cNvPr id="5" name="바닥글 개체 틀 4">
            <a:extLst>
              <a:ext uri="{FF2B5EF4-FFF2-40B4-BE49-F238E27FC236}">
                <a16:creationId xmlns:a16="http://schemas.microsoft.com/office/drawing/2014/main" id="{8D0EFB53-7A87-4347-9D6F-8B310F3D857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26D36BB3-992C-4E75-A258-1A34DFB4565D}"/>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3598033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AEBB337-5B0C-4332-874D-5EBA6A8B695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C4695E-D330-47DD-B7C3-6E829C9EA35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20683ADD-427E-43C5-9654-47D05483BEBF}"/>
              </a:ext>
            </a:extLst>
          </p:cNvPr>
          <p:cNvSpPr>
            <a:spLocks noGrp="1"/>
          </p:cNvSpPr>
          <p:nvPr>
            <p:ph type="dt" sz="half" idx="10"/>
          </p:nvPr>
        </p:nvSpPr>
        <p:spPr>
          <a:xfrm>
            <a:off x="838200" y="6356350"/>
            <a:ext cx="2743200" cy="365125"/>
          </a:xfrm>
          <a:prstGeom prst="rect">
            <a:avLst/>
          </a:prstGeom>
        </p:spPr>
        <p:txBody>
          <a:bodyPr/>
          <a:lstStyle/>
          <a:p>
            <a:fld id="{30CE238E-A3B0-4C41-86FB-4919629DA227}" type="datetime1">
              <a:rPr lang="ko-KR" altLang="en-US" smtClean="0"/>
              <a:t>2021-03-23</a:t>
            </a:fld>
            <a:endParaRPr lang="ko-KR" altLang="en-US"/>
          </a:p>
        </p:txBody>
      </p:sp>
      <p:sp>
        <p:nvSpPr>
          <p:cNvPr id="5" name="바닥글 개체 틀 4">
            <a:extLst>
              <a:ext uri="{FF2B5EF4-FFF2-40B4-BE49-F238E27FC236}">
                <a16:creationId xmlns:a16="http://schemas.microsoft.com/office/drawing/2014/main" id="{864ADBC1-738F-47E5-AB59-FFAE0F9D901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55F7AE79-0C86-47B5-98B0-846782AE03B0}"/>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927152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F8173C-F7D4-4844-8FFA-3221B9A157B3}"/>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B1EB3DA8-B374-45C3-83E9-50039ABD4A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6CFFC32-5C91-49A3-B85A-2C15BF596F2E}"/>
              </a:ext>
            </a:extLst>
          </p:cNvPr>
          <p:cNvSpPr>
            <a:spLocks noGrp="1"/>
          </p:cNvSpPr>
          <p:nvPr>
            <p:ph type="dt" sz="half" idx="10"/>
          </p:nvPr>
        </p:nvSpPr>
        <p:spPr/>
        <p:txBody>
          <a:bodyPr/>
          <a:lstStyle/>
          <a:p>
            <a:fld id="{5984DDB2-3A77-466F-99C8-EB29AEC39B64}" type="datetimeFigureOut">
              <a:rPr lang="ko-KR" altLang="en-US" smtClean="0"/>
              <a:t>2021-03-23</a:t>
            </a:fld>
            <a:endParaRPr lang="ko-KR" altLang="en-US" dirty="0"/>
          </a:p>
        </p:txBody>
      </p:sp>
      <p:sp>
        <p:nvSpPr>
          <p:cNvPr id="5" name="바닥글 개체 틀 4">
            <a:extLst>
              <a:ext uri="{FF2B5EF4-FFF2-40B4-BE49-F238E27FC236}">
                <a16:creationId xmlns:a16="http://schemas.microsoft.com/office/drawing/2014/main" id="{ADF3443A-D861-4BEA-A681-D0A269C4067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4086CEC-2C15-4CCD-8553-87B7B567F5EF}"/>
              </a:ext>
            </a:extLst>
          </p:cNvPr>
          <p:cNvSpPr>
            <a:spLocks noGrp="1"/>
          </p:cNvSpPr>
          <p:nvPr>
            <p:ph type="sldNum" sz="quarter" idx="12"/>
          </p:nvPr>
        </p:nvSpPr>
        <p:spPr/>
        <p:txBody>
          <a:bodyPr/>
          <a:lstStyle/>
          <a:p>
            <a:fld id="{12E82A00-D678-4E02-8A65-49643F3B71D9}" type="slidenum">
              <a:rPr lang="ko-KR" altLang="en-US" smtClean="0"/>
              <a:t>‹#›</a:t>
            </a:fld>
            <a:endParaRPr lang="ko-KR" altLang="en-US"/>
          </a:p>
        </p:txBody>
      </p:sp>
    </p:spTree>
    <p:extLst>
      <p:ext uri="{BB962C8B-B14F-4D97-AF65-F5344CB8AC3E}">
        <p14:creationId xmlns:p14="http://schemas.microsoft.com/office/powerpoint/2010/main" val="413429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76FD5E-9D1F-49DF-AA00-25473440920C}"/>
              </a:ext>
            </a:extLst>
          </p:cNvPr>
          <p:cNvSpPr>
            <a:spLocks noGrp="1"/>
          </p:cNvSpPr>
          <p:nvPr>
            <p:ph type="title"/>
          </p:nvPr>
        </p:nvSpPr>
        <p:spPr>
          <a:xfrm>
            <a:off x="2209800" y="365126"/>
            <a:ext cx="9143999" cy="1266264"/>
          </a:xfrm>
        </p:spPr>
        <p:txBody>
          <a:bodyPr/>
          <a:lstStyle>
            <a:lvl1pPr>
              <a:defRPr>
                <a:latin typeface="나눔스퀘어 Bold" panose="020B0600000101010101" pitchFamily="50" charset="-127"/>
                <a:ea typeface="나눔스퀘어 Bold" panose="020B0600000101010101" pitchFamily="50" charset="-127"/>
              </a:defRPr>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484BFAE7-3C2B-449E-A7DB-CAE771ED4CF7}"/>
              </a:ext>
            </a:extLst>
          </p:cNvPr>
          <p:cNvSpPr>
            <a:spLocks noGrp="1"/>
          </p:cNvSpPr>
          <p:nvPr>
            <p:ph idx="1"/>
          </p:nvPr>
        </p:nvSpPr>
        <p:spPr>
          <a:xfrm>
            <a:off x="2209800" y="1825624"/>
            <a:ext cx="9144000" cy="4131549"/>
          </a:xfrm>
        </p:spPr>
        <p:txBody>
          <a:bodyPr/>
          <a:lstStyle>
            <a:lvl1pPr>
              <a:defRPr>
                <a:latin typeface="나눔바른고딕"/>
              </a:defRPr>
            </a:lvl1pPr>
            <a:lvl2pPr>
              <a:defRPr>
                <a:latin typeface="나눔바른고딕"/>
              </a:defRPr>
            </a:lvl2pPr>
            <a:lvl3pPr>
              <a:defRPr>
                <a:latin typeface="나눔바른고딕"/>
              </a:defRPr>
            </a:lvl3pPr>
            <a:lvl4pPr>
              <a:defRPr>
                <a:latin typeface="나눔바른고딕"/>
              </a:defRPr>
            </a:lvl4pPr>
            <a:lvl5pPr>
              <a:defRPr>
                <a:latin typeface="나눔바른고딕"/>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4" name="Line 14">
            <a:extLst>
              <a:ext uri="{FF2B5EF4-FFF2-40B4-BE49-F238E27FC236}">
                <a16:creationId xmlns:a16="http://schemas.microsoft.com/office/drawing/2014/main" id="{5D449EA1-B825-44CD-99C2-FD23930053BE}"/>
              </a:ext>
            </a:extLst>
          </p:cNvPr>
          <p:cNvSpPr>
            <a:spLocks noChangeShapeType="1"/>
          </p:cNvSpPr>
          <p:nvPr userDrawn="1"/>
        </p:nvSpPr>
        <p:spPr bwMode="auto">
          <a:xfrm>
            <a:off x="2061075" y="6607423"/>
            <a:ext cx="9144000" cy="1826"/>
          </a:xfrm>
          <a:prstGeom prst="line">
            <a:avLst/>
          </a:prstGeom>
          <a:noFill/>
          <a:ln w="9525">
            <a:solidFill>
              <a:srgbClr val="3B6EA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16" name="Rectangle 10">
            <a:extLst>
              <a:ext uri="{FF2B5EF4-FFF2-40B4-BE49-F238E27FC236}">
                <a16:creationId xmlns:a16="http://schemas.microsoft.com/office/drawing/2014/main" id="{EA010767-320C-44DE-9DC6-19B1583FBF10}"/>
              </a:ext>
            </a:extLst>
          </p:cNvPr>
          <p:cNvSpPr>
            <a:spLocks noChangeArrowheads="1"/>
          </p:cNvSpPr>
          <p:nvPr userDrawn="1"/>
        </p:nvSpPr>
        <p:spPr bwMode="auto">
          <a:xfrm rot="5400000">
            <a:off x="-3081338" y="3081337"/>
            <a:ext cx="6858000" cy="695325"/>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
        <p:nvSpPr>
          <p:cNvPr id="17" name="슬라이드 번호 개체 틀 5">
            <a:extLst>
              <a:ext uri="{FF2B5EF4-FFF2-40B4-BE49-F238E27FC236}">
                <a16:creationId xmlns:a16="http://schemas.microsoft.com/office/drawing/2014/main" id="{586D652C-0733-4E99-AC23-C0A7F18EBAEF}"/>
              </a:ext>
            </a:extLst>
          </p:cNvPr>
          <p:cNvSpPr>
            <a:spLocks noGrp="1"/>
          </p:cNvSpPr>
          <p:nvPr>
            <p:ph type="sldNum" sz="quarter" idx="4"/>
          </p:nvPr>
        </p:nvSpPr>
        <p:spPr>
          <a:xfrm>
            <a:off x="9376265" y="620888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4E3B-2790-45AB-9A85-320C4C8F03EA}" type="slidenum">
              <a:rPr lang="ko-KR" altLang="en-US" smtClean="0"/>
              <a:t>‹#›</a:t>
            </a:fld>
            <a:endParaRPr lang="ko-KR" altLang="en-US"/>
          </a:p>
        </p:txBody>
      </p:sp>
      <p:sp>
        <p:nvSpPr>
          <p:cNvPr id="18" name="Rectangle 10">
            <a:extLst>
              <a:ext uri="{FF2B5EF4-FFF2-40B4-BE49-F238E27FC236}">
                <a16:creationId xmlns:a16="http://schemas.microsoft.com/office/drawing/2014/main" id="{46578856-0168-45A8-B20B-60541F1273CA}"/>
              </a:ext>
            </a:extLst>
          </p:cNvPr>
          <p:cNvSpPr>
            <a:spLocks noChangeArrowheads="1"/>
          </p:cNvSpPr>
          <p:nvPr userDrawn="1"/>
        </p:nvSpPr>
        <p:spPr bwMode="auto">
          <a:xfrm>
            <a:off x="2209800" y="1660213"/>
            <a:ext cx="9982200" cy="102584"/>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Tree>
    <p:extLst>
      <p:ext uri="{BB962C8B-B14F-4D97-AF65-F5344CB8AC3E}">
        <p14:creationId xmlns:p14="http://schemas.microsoft.com/office/powerpoint/2010/main" val="497215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72F147-7440-406B-936B-8E0CDA97B90A}"/>
              </a:ext>
            </a:extLst>
          </p:cNvPr>
          <p:cNvSpPr>
            <a:spLocks noGrp="1"/>
          </p:cNvSpPr>
          <p:nvPr>
            <p:ph type="title"/>
          </p:nvPr>
        </p:nvSpPr>
        <p:spPr>
          <a:xfrm>
            <a:off x="2105024" y="1612901"/>
            <a:ext cx="9242425" cy="2852737"/>
          </a:xfrm>
        </p:spPr>
        <p:txBody>
          <a:bodyPr anchor="b"/>
          <a:lstStyle>
            <a:lvl1pPr>
              <a:defRPr sz="6000"/>
            </a:lvl1pPr>
          </a:lstStyle>
          <a:p>
            <a:r>
              <a:rPr lang="ko-KR" altLang="en-US" dirty="0"/>
              <a:t>마스터 제목 스타일 편집</a:t>
            </a:r>
          </a:p>
        </p:txBody>
      </p:sp>
      <p:sp>
        <p:nvSpPr>
          <p:cNvPr id="3" name="텍스트 개체 틀 2">
            <a:extLst>
              <a:ext uri="{FF2B5EF4-FFF2-40B4-BE49-F238E27FC236}">
                <a16:creationId xmlns:a16="http://schemas.microsoft.com/office/drawing/2014/main" id="{03231B20-6C54-4781-9AAC-E0CE4F15BEC8}"/>
              </a:ext>
            </a:extLst>
          </p:cNvPr>
          <p:cNvSpPr>
            <a:spLocks noGrp="1"/>
          </p:cNvSpPr>
          <p:nvPr>
            <p:ph type="body" idx="1"/>
          </p:nvPr>
        </p:nvSpPr>
        <p:spPr>
          <a:xfrm>
            <a:off x="2105024" y="4589463"/>
            <a:ext cx="924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6" name="슬라이드 번호 개체 틀 5">
            <a:extLst>
              <a:ext uri="{FF2B5EF4-FFF2-40B4-BE49-F238E27FC236}">
                <a16:creationId xmlns:a16="http://schemas.microsoft.com/office/drawing/2014/main" id="{0133650B-9A8C-4E44-820C-4AA4C1A67B8E}"/>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102945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463594-2F06-471A-9BC6-BD16741ABE4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7B215CF-22A6-4A1E-A82D-7B6158A2CE8E}"/>
              </a:ext>
            </a:extLst>
          </p:cNvPr>
          <p:cNvSpPr>
            <a:spLocks noGrp="1"/>
          </p:cNvSpPr>
          <p:nvPr>
            <p:ph sz="half" idx="1"/>
          </p:nvPr>
        </p:nvSpPr>
        <p:spPr>
          <a:xfrm>
            <a:off x="838200" y="1825625"/>
            <a:ext cx="5181600" cy="435133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a:extLst>
              <a:ext uri="{FF2B5EF4-FFF2-40B4-BE49-F238E27FC236}">
                <a16:creationId xmlns:a16="http://schemas.microsoft.com/office/drawing/2014/main" id="{D9885B4E-BCA4-41C9-80E7-A109FFE3F710}"/>
              </a:ext>
            </a:extLst>
          </p:cNvPr>
          <p:cNvSpPr>
            <a:spLocks noGrp="1"/>
          </p:cNvSpPr>
          <p:nvPr>
            <p:ph sz="half" idx="2"/>
          </p:nvPr>
        </p:nvSpPr>
        <p:spPr>
          <a:xfrm>
            <a:off x="6172200" y="1825625"/>
            <a:ext cx="5181600" cy="435133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날짜 개체 틀 4">
            <a:extLst>
              <a:ext uri="{FF2B5EF4-FFF2-40B4-BE49-F238E27FC236}">
                <a16:creationId xmlns:a16="http://schemas.microsoft.com/office/drawing/2014/main" id="{30108D3E-E335-4C75-9309-1A1B19EC423E}"/>
              </a:ext>
            </a:extLst>
          </p:cNvPr>
          <p:cNvSpPr>
            <a:spLocks noGrp="1"/>
          </p:cNvSpPr>
          <p:nvPr>
            <p:ph type="dt" sz="half" idx="10"/>
          </p:nvPr>
        </p:nvSpPr>
        <p:spPr>
          <a:xfrm>
            <a:off x="838200" y="6356350"/>
            <a:ext cx="2743200" cy="365125"/>
          </a:xfrm>
          <a:prstGeom prst="rect">
            <a:avLst/>
          </a:prstGeom>
        </p:spPr>
        <p:txBody>
          <a:bodyPr/>
          <a:lstStyle/>
          <a:p>
            <a:fld id="{6FED6168-339F-4AC9-898E-CDFECD1B91CF}" type="datetime1">
              <a:rPr lang="ko-KR" altLang="en-US" smtClean="0"/>
              <a:t>2021-03-23</a:t>
            </a:fld>
            <a:endParaRPr lang="ko-KR" altLang="en-US"/>
          </a:p>
        </p:txBody>
      </p:sp>
      <p:sp>
        <p:nvSpPr>
          <p:cNvPr id="6" name="바닥글 개체 틀 5">
            <a:extLst>
              <a:ext uri="{FF2B5EF4-FFF2-40B4-BE49-F238E27FC236}">
                <a16:creationId xmlns:a16="http://schemas.microsoft.com/office/drawing/2014/main" id="{F474CD30-578A-42AA-8E02-0B39EBEA26F9}"/>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CBF4AED6-2C78-4130-9F15-8235C279FF0C}"/>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17094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74422C-856D-4F04-873D-7CF7A048D4D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B59D18B-576D-4844-9193-3DFACD9C37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 편집</a:t>
            </a:r>
          </a:p>
        </p:txBody>
      </p:sp>
      <p:sp>
        <p:nvSpPr>
          <p:cNvPr id="4" name="내용 개체 틀 3">
            <a:extLst>
              <a:ext uri="{FF2B5EF4-FFF2-40B4-BE49-F238E27FC236}">
                <a16:creationId xmlns:a16="http://schemas.microsoft.com/office/drawing/2014/main" id="{633A474F-18BB-406C-965C-7C64DEDAAB1A}"/>
              </a:ext>
            </a:extLst>
          </p:cNvPr>
          <p:cNvSpPr>
            <a:spLocks noGrp="1"/>
          </p:cNvSpPr>
          <p:nvPr>
            <p:ph sz="half" idx="2"/>
          </p:nvPr>
        </p:nvSpPr>
        <p:spPr>
          <a:xfrm>
            <a:off x="839788" y="2505075"/>
            <a:ext cx="5157787" cy="368458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텍스트 개체 틀 4">
            <a:extLst>
              <a:ext uri="{FF2B5EF4-FFF2-40B4-BE49-F238E27FC236}">
                <a16:creationId xmlns:a16="http://schemas.microsoft.com/office/drawing/2014/main" id="{1641F4AD-5BBA-4866-B7FC-569F916732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9F99EEED-80FC-43CE-9252-2490E867F857}"/>
              </a:ext>
            </a:extLst>
          </p:cNvPr>
          <p:cNvSpPr>
            <a:spLocks noGrp="1"/>
          </p:cNvSpPr>
          <p:nvPr>
            <p:ph sz="quarter" idx="4"/>
          </p:nvPr>
        </p:nvSpPr>
        <p:spPr>
          <a:xfrm>
            <a:off x="6172200" y="2505075"/>
            <a:ext cx="5183188" cy="368458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날짜 개체 틀 6">
            <a:extLst>
              <a:ext uri="{FF2B5EF4-FFF2-40B4-BE49-F238E27FC236}">
                <a16:creationId xmlns:a16="http://schemas.microsoft.com/office/drawing/2014/main" id="{165C3195-4402-4DE1-BAC6-0EF6FE93EE79}"/>
              </a:ext>
            </a:extLst>
          </p:cNvPr>
          <p:cNvSpPr>
            <a:spLocks noGrp="1"/>
          </p:cNvSpPr>
          <p:nvPr>
            <p:ph type="dt" sz="half" idx="10"/>
          </p:nvPr>
        </p:nvSpPr>
        <p:spPr>
          <a:xfrm>
            <a:off x="838200" y="6356350"/>
            <a:ext cx="2743200" cy="365125"/>
          </a:xfrm>
          <a:prstGeom prst="rect">
            <a:avLst/>
          </a:prstGeom>
        </p:spPr>
        <p:txBody>
          <a:bodyPr/>
          <a:lstStyle/>
          <a:p>
            <a:fld id="{F12BEF3C-6923-49F7-BE8C-FE363F3A3888}" type="datetime1">
              <a:rPr lang="ko-KR" altLang="en-US" smtClean="0"/>
              <a:t>2021-03-23</a:t>
            </a:fld>
            <a:endParaRPr lang="ko-KR" altLang="en-US"/>
          </a:p>
        </p:txBody>
      </p:sp>
      <p:sp>
        <p:nvSpPr>
          <p:cNvPr id="8" name="바닥글 개체 틀 7">
            <a:extLst>
              <a:ext uri="{FF2B5EF4-FFF2-40B4-BE49-F238E27FC236}">
                <a16:creationId xmlns:a16="http://schemas.microsoft.com/office/drawing/2014/main" id="{14F47BCD-9E56-4484-8B61-17551ADAE3E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3B12EF50-3486-4877-A8AE-1C0EE6B3BFBA}"/>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1231912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8A3AB2-92CA-4C03-892D-C3BDB0E6302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6DF67C4-0070-45D1-859B-2EE62527947D}"/>
              </a:ext>
            </a:extLst>
          </p:cNvPr>
          <p:cNvSpPr>
            <a:spLocks noGrp="1"/>
          </p:cNvSpPr>
          <p:nvPr>
            <p:ph type="dt" sz="half" idx="10"/>
          </p:nvPr>
        </p:nvSpPr>
        <p:spPr>
          <a:xfrm>
            <a:off x="838200" y="6356350"/>
            <a:ext cx="2743200" cy="365125"/>
          </a:xfrm>
          <a:prstGeom prst="rect">
            <a:avLst/>
          </a:prstGeom>
        </p:spPr>
        <p:txBody>
          <a:bodyPr/>
          <a:lstStyle/>
          <a:p>
            <a:fld id="{1144E85C-96D1-4443-A315-C33BD9E0E084}" type="datetime1">
              <a:rPr lang="ko-KR" altLang="en-US" smtClean="0"/>
              <a:t>2021-03-23</a:t>
            </a:fld>
            <a:endParaRPr lang="ko-KR" altLang="en-US"/>
          </a:p>
        </p:txBody>
      </p:sp>
      <p:sp>
        <p:nvSpPr>
          <p:cNvPr id="4" name="바닥글 개체 틀 3">
            <a:extLst>
              <a:ext uri="{FF2B5EF4-FFF2-40B4-BE49-F238E27FC236}">
                <a16:creationId xmlns:a16="http://schemas.microsoft.com/office/drawing/2014/main" id="{E6D2D85A-6DFB-4AC9-87D5-09EC75B60C8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F54247AF-D244-4F34-9C86-6C90BDA53475}"/>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735896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63FE145-3C11-4917-A55F-D5BB881BFF57}"/>
              </a:ext>
            </a:extLst>
          </p:cNvPr>
          <p:cNvSpPr>
            <a:spLocks noGrp="1"/>
          </p:cNvSpPr>
          <p:nvPr>
            <p:ph type="dt" sz="half" idx="10"/>
          </p:nvPr>
        </p:nvSpPr>
        <p:spPr>
          <a:xfrm>
            <a:off x="838200" y="6356350"/>
            <a:ext cx="2743200" cy="365125"/>
          </a:xfrm>
          <a:prstGeom prst="rect">
            <a:avLst/>
          </a:prstGeom>
        </p:spPr>
        <p:txBody>
          <a:bodyPr/>
          <a:lstStyle/>
          <a:p>
            <a:fld id="{4AF8BB89-A608-48EC-9844-18AAC5419A4E}" type="datetime1">
              <a:rPr lang="ko-KR" altLang="en-US" smtClean="0"/>
              <a:t>2021-03-23</a:t>
            </a:fld>
            <a:endParaRPr lang="ko-KR" altLang="en-US"/>
          </a:p>
        </p:txBody>
      </p:sp>
      <p:sp>
        <p:nvSpPr>
          <p:cNvPr id="3" name="바닥글 개체 틀 2">
            <a:extLst>
              <a:ext uri="{FF2B5EF4-FFF2-40B4-BE49-F238E27FC236}">
                <a16:creationId xmlns:a16="http://schemas.microsoft.com/office/drawing/2014/main" id="{71C810D4-6475-4079-AB5B-CBBB5FCC8C8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A319AE4C-DCDF-4ADB-B80D-1F51E1356803}"/>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288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676D61-5D6A-4DBC-84E6-0DA25EF0B45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1A53CFE-5AD2-4482-B4F0-48B8BCDF1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AF9D7F68-7CE8-482B-8871-E77EA4059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370043E9-4745-42AD-88CA-86D233B0064B}"/>
              </a:ext>
            </a:extLst>
          </p:cNvPr>
          <p:cNvSpPr>
            <a:spLocks noGrp="1"/>
          </p:cNvSpPr>
          <p:nvPr>
            <p:ph type="dt" sz="half" idx="10"/>
          </p:nvPr>
        </p:nvSpPr>
        <p:spPr>
          <a:xfrm>
            <a:off x="838200" y="6356350"/>
            <a:ext cx="2743200" cy="365125"/>
          </a:xfrm>
          <a:prstGeom prst="rect">
            <a:avLst/>
          </a:prstGeom>
        </p:spPr>
        <p:txBody>
          <a:bodyPr/>
          <a:lstStyle/>
          <a:p>
            <a:fld id="{96F721DB-5E58-45D0-862C-000F6BBB5148}" type="datetime1">
              <a:rPr lang="ko-KR" altLang="en-US" smtClean="0"/>
              <a:t>2021-03-23</a:t>
            </a:fld>
            <a:endParaRPr lang="ko-KR" altLang="en-US"/>
          </a:p>
        </p:txBody>
      </p:sp>
      <p:sp>
        <p:nvSpPr>
          <p:cNvPr id="6" name="바닥글 개체 틀 5">
            <a:extLst>
              <a:ext uri="{FF2B5EF4-FFF2-40B4-BE49-F238E27FC236}">
                <a16:creationId xmlns:a16="http://schemas.microsoft.com/office/drawing/2014/main" id="{136A637F-DA2A-430D-9ABB-692AAE819CBA}"/>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57547F15-ABE8-4E34-AF4A-045A0B936234}"/>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57958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E2A477-E719-4767-ACE1-8C11A64B2E7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62A0CEC-252C-4C71-908A-2702D02BB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8A2B6FC-5DD7-4EBB-8512-61F14D37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0111C97-1329-4562-8E3B-B3018FD07F7B}"/>
              </a:ext>
            </a:extLst>
          </p:cNvPr>
          <p:cNvSpPr>
            <a:spLocks noGrp="1"/>
          </p:cNvSpPr>
          <p:nvPr>
            <p:ph type="dt" sz="half" idx="10"/>
          </p:nvPr>
        </p:nvSpPr>
        <p:spPr>
          <a:xfrm>
            <a:off x="838200" y="6356350"/>
            <a:ext cx="2743200" cy="365125"/>
          </a:xfrm>
          <a:prstGeom prst="rect">
            <a:avLst/>
          </a:prstGeom>
        </p:spPr>
        <p:txBody>
          <a:bodyPr/>
          <a:lstStyle/>
          <a:p>
            <a:fld id="{32B4D1AE-2AF1-4495-ADE8-481EF8A2991D}" type="datetime1">
              <a:rPr lang="ko-KR" altLang="en-US" smtClean="0"/>
              <a:t>2021-03-23</a:t>
            </a:fld>
            <a:endParaRPr lang="ko-KR" altLang="en-US"/>
          </a:p>
        </p:txBody>
      </p:sp>
      <p:sp>
        <p:nvSpPr>
          <p:cNvPr id="6" name="바닥글 개체 틀 5">
            <a:extLst>
              <a:ext uri="{FF2B5EF4-FFF2-40B4-BE49-F238E27FC236}">
                <a16:creationId xmlns:a16="http://schemas.microsoft.com/office/drawing/2014/main" id="{34912481-DA2F-429C-9FBE-2BA06E33E65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645BA94B-B886-4ABA-B00D-095DD8AE3584}"/>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154652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475D1B-C61F-4F07-B719-39F7412848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F7C5B6BD-3829-4D36-B97F-AE34D5A846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a:extLst>
              <a:ext uri="{FF2B5EF4-FFF2-40B4-BE49-F238E27FC236}">
                <a16:creationId xmlns:a16="http://schemas.microsoft.com/office/drawing/2014/main" id="{5A24868E-2D70-4C7E-87C7-87BEEA43A1F2}"/>
              </a:ext>
            </a:extLst>
          </p:cNvPr>
          <p:cNvSpPr>
            <a:spLocks noGrp="1"/>
          </p:cNvSpPr>
          <p:nvPr>
            <p:ph type="sldNum" sz="quarter" idx="4"/>
          </p:nvPr>
        </p:nvSpPr>
        <p:spPr>
          <a:xfrm>
            <a:off x="9385328" y="620963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4E3B-2790-45AB-9A85-320C4C8F03EA}" type="slidenum">
              <a:rPr lang="ko-KR" altLang="en-US" smtClean="0"/>
              <a:t>‹#›</a:t>
            </a:fld>
            <a:endParaRPr lang="ko-KR" altLang="en-US"/>
          </a:p>
        </p:txBody>
      </p:sp>
      <p:sp>
        <p:nvSpPr>
          <p:cNvPr id="7" name="직사각형 6">
            <a:extLst>
              <a:ext uri="{FF2B5EF4-FFF2-40B4-BE49-F238E27FC236}">
                <a16:creationId xmlns:a16="http://schemas.microsoft.com/office/drawing/2014/main" id="{7715B433-D8F5-4627-B8DD-B4D444278B8D}"/>
              </a:ext>
            </a:extLst>
          </p:cNvPr>
          <p:cNvSpPr/>
          <p:nvPr userDrawn="1"/>
        </p:nvSpPr>
        <p:spPr>
          <a:xfrm>
            <a:off x="838200" y="6213475"/>
            <a:ext cx="1080000" cy="601200"/>
          </a:xfrm>
          <a:prstGeom prst="rect">
            <a:avLst/>
          </a:prstGeom>
          <a:blipFill dpi="0" rotWithShape="1">
            <a:blip r:embed="rId14">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Line 14">
            <a:extLst>
              <a:ext uri="{FF2B5EF4-FFF2-40B4-BE49-F238E27FC236}">
                <a16:creationId xmlns:a16="http://schemas.microsoft.com/office/drawing/2014/main" id="{0F7D3EB4-7183-48CF-915F-19985D0017DC}"/>
              </a:ext>
            </a:extLst>
          </p:cNvPr>
          <p:cNvSpPr>
            <a:spLocks noChangeShapeType="1"/>
          </p:cNvSpPr>
          <p:nvPr userDrawn="1"/>
        </p:nvSpPr>
        <p:spPr bwMode="auto">
          <a:xfrm>
            <a:off x="2061075" y="6607423"/>
            <a:ext cx="9144000" cy="1826"/>
          </a:xfrm>
          <a:prstGeom prst="line">
            <a:avLst/>
          </a:prstGeom>
          <a:noFill/>
          <a:ln w="9525">
            <a:solidFill>
              <a:srgbClr val="3B6EA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9" name="Rectangle 10">
            <a:extLst>
              <a:ext uri="{FF2B5EF4-FFF2-40B4-BE49-F238E27FC236}">
                <a16:creationId xmlns:a16="http://schemas.microsoft.com/office/drawing/2014/main" id="{5C5F2033-F031-47B1-918B-3F3A0078666A}"/>
              </a:ext>
            </a:extLst>
          </p:cNvPr>
          <p:cNvSpPr>
            <a:spLocks noChangeArrowheads="1"/>
          </p:cNvSpPr>
          <p:nvPr userDrawn="1"/>
        </p:nvSpPr>
        <p:spPr bwMode="auto">
          <a:xfrm rot="5400000">
            <a:off x="-3081338" y="3081337"/>
            <a:ext cx="6858000" cy="695325"/>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Tree>
    <p:extLst>
      <p:ext uri="{BB962C8B-B14F-4D97-AF65-F5344CB8AC3E}">
        <p14:creationId xmlns:p14="http://schemas.microsoft.com/office/powerpoint/2010/main" val="588300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1" hangingPunct="1">
        <a:lnSpc>
          <a:spcPct val="90000"/>
        </a:lnSpc>
        <a:spcBef>
          <a:spcPct val="0"/>
        </a:spcBef>
        <a:buNone/>
        <a:defRPr sz="4000" kern="1200">
          <a:solidFill>
            <a:schemeClr val="tx1"/>
          </a:solidFill>
          <a:latin typeface="나눔스퀘어 Bold" panose="020B0600000101010101" pitchFamily="50" charset="-127"/>
          <a:ea typeface="나눔스퀘어 Bold" panose="020B060000010101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11" Type="http://schemas.openxmlformats.org/officeDocument/2006/relationships/image" Target="../media/image7.png"/><Relationship Id="rId5" Type="http://schemas.openxmlformats.org/officeDocument/2006/relationships/image" Target="../media/image12.png"/><Relationship Id="rId10" Type="http://schemas.openxmlformats.org/officeDocument/2006/relationships/image" Target="../media/image2.png"/><Relationship Id="rId4" Type="http://schemas.openxmlformats.org/officeDocument/2006/relationships/notesSlide" Target="../notesSlides/notesSlide12.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notesSlide" Target="../notesSlides/notesSlide14.xm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9.jp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30.jp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0.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 altLang="ko-KR" dirty="0">
                <a:solidFill>
                  <a:srgbClr val="C00000"/>
                </a:solidFill>
              </a:rPr>
              <a:t>Chapter 22</a:t>
            </a:r>
            <a:br>
              <a:rPr lang="en" altLang="ko-KR" dirty="0"/>
            </a:br>
            <a:r>
              <a:rPr lang="en-US" altLang="ko-KR" dirty="0"/>
              <a:t>Your Own Handwriting</a:t>
            </a:r>
            <a:r>
              <a:rPr lang="en" altLang="ko-KR" dirty="0"/>
              <a:t> </a:t>
            </a:r>
            <a:br>
              <a:rPr lang="en-US" altLang="ko-KR" dirty="0"/>
            </a:br>
            <a:r>
              <a:rPr lang="ko-KR" altLang="en-US" dirty="0">
                <a:solidFill>
                  <a:schemeClr val="tx1">
                    <a:lumMod val="50000"/>
                    <a:lumOff val="50000"/>
                  </a:schemeClr>
                </a:solidFill>
              </a:rPr>
              <a:t>나만의</a:t>
            </a:r>
            <a:r>
              <a:rPr lang="en-US" altLang="ko-KR" dirty="0">
                <a:solidFill>
                  <a:schemeClr val="tx1">
                    <a:lumMod val="50000"/>
                    <a:lumOff val="50000"/>
                  </a:schemeClr>
                </a:solidFill>
              </a:rPr>
              <a:t> </a:t>
            </a:r>
            <a:r>
              <a:rPr lang="ko-KR" altLang="en-US" dirty="0" err="1">
                <a:solidFill>
                  <a:schemeClr val="tx1">
                    <a:lumMod val="50000"/>
                    <a:lumOff val="50000"/>
                  </a:schemeClr>
                </a:solidFill>
              </a:rPr>
              <a:t>손글씨</a:t>
            </a:r>
            <a:r>
              <a:rPr lang="ko-KR" altLang="en-US" dirty="0">
                <a:solidFill>
                  <a:schemeClr val="tx1">
                    <a:lumMod val="50000"/>
                    <a:lumOff val="50000"/>
                  </a:schemeClr>
                </a:solidFill>
              </a:rPr>
              <a:t> 데이터</a:t>
            </a:r>
            <a:endParaRPr lang="ko-KR" altLang="en-US" dirty="0"/>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1</a:t>
            </a:fld>
            <a:endParaRPr lang="ko-KR" altLang="en-US"/>
          </a:p>
        </p:txBody>
      </p:sp>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84340266"/>
      </p:ext>
    </p:extLst>
  </p:cSld>
  <p:clrMapOvr>
    <a:masterClrMapping/>
  </p:clrMapOvr>
  <mc:AlternateContent xmlns:mc="http://schemas.openxmlformats.org/markup-compatibility/2006" xmlns:p14="http://schemas.microsoft.com/office/powerpoint/2010/main">
    <mc:Choice Requires="p14">
      <p:transition spd="slow" p14:dur="2000" advTm="6776"/>
    </mc:Choice>
    <mc:Fallback xmlns="">
      <p:transition spd="slow" advTm="6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72DAF4-30F1-48AB-ACE4-E2F982CCE1E7}"/>
              </a:ext>
            </a:extLst>
          </p:cNvPr>
          <p:cNvSpPr>
            <a:spLocks noGrp="1"/>
          </p:cNvSpPr>
          <p:nvPr>
            <p:ph type="title"/>
          </p:nvPr>
        </p:nvSpPr>
        <p:spPr>
          <a:xfrm>
            <a:off x="2209800" y="365126"/>
            <a:ext cx="9982200" cy="1266264"/>
          </a:xfrm>
        </p:spPr>
        <p:txBody>
          <a:bodyPr>
            <a:normAutofit/>
          </a:bodyPr>
          <a:lstStyle/>
          <a:p>
            <a:r>
              <a:rPr lang="en-US" altLang="ko-KR" sz="3600" dirty="0"/>
              <a:t>Reading and Decoding the PNG Data</a:t>
            </a:r>
            <a:br>
              <a:rPr lang="en-US" altLang="ko-KR" sz="3600" dirty="0"/>
            </a:br>
            <a:r>
              <a:rPr lang="en-US" altLang="ko-KR" sz="3600" dirty="0">
                <a:solidFill>
                  <a:schemeClr val="tx1">
                    <a:lumMod val="50000"/>
                    <a:lumOff val="50000"/>
                  </a:schemeClr>
                </a:solidFill>
              </a:rPr>
              <a:t>PNG </a:t>
            </a:r>
            <a:r>
              <a:rPr lang="ko-KR" altLang="en-US" sz="3600" dirty="0">
                <a:solidFill>
                  <a:schemeClr val="tx1">
                    <a:lumMod val="50000"/>
                    <a:lumOff val="50000"/>
                  </a:schemeClr>
                </a:solidFill>
              </a:rPr>
              <a:t>데이터</a:t>
            </a:r>
            <a:r>
              <a:rPr lang="en-US" altLang="ko-KR" sz="3600" dirty="0">
                <a:solidFill>
                  <a:schemeClr val="tx1">
                    <a:lumMod val="50000"/>
                    <a:lumOff val="50000"/>
                  </a:schemeClr>
                </a:solidFill>
              </a:rPr>
              <a:t> </a:t>
            </a:r>
            <a:r>
              <a:rPr lang="ko-KR" altLang="en-US" sz="3600" dirty="0">
                <a:solidFill>
                  <a:schemeClr val="tx1">
                    <a:lumMod val="50000"/>
                    <a:lumOff val="50000"/>
                  </a:schemeClr>
                </a:solidFill>
              </a:rPr>
              <a:t>읽기와 </a:t>
            </a:r>
            <a:r>
              <a:rPr lang="ko-KR" altLang="en-US" sz="3600" dirty="0" err="1">
                <a:solidFill>
                  <a:schemeClr val="tx1">
                    <a:lumMod val="50000"/>
                    <a:lumOff val="50000"/>
                  </a:schemeClr>
                </a:solidFill>
              </a:rPr>
              <a:t>디코딩</a:t>
            </a:r>
            <a:endParaRPr lang="ko-KR" altLang="en-US" dirty="0"/>
          </a:p>
        </p:txBody>
      </p:sp>
      <p:sp>
        <p:nvSpPr>
          <p:cNvPr id="3" name="내용 개체 틀 2">
            <a:extLst>
              <a:ext uri="{FF2B5EF4-FFF2-40B4-BE49-F238E27FC236}">
                <a16:creationId xmlns:a16="http://schemas.microsoft.com/office/drawing/2014/main" id="{9A47A366-2D75-4C16-8600-77C6A879E3A5}"/>
              </a:ext>
            </a:extLst>
          </p:cNvPr>
          <p:cNvSpPr>
            <a:spLocks noGrp="1"/>
          </p:cNvSpPr>
          <p:nvPr>
            <p:ph idx="1"/>
          </p:nvPr>
        </p:nvSpPr>
        <p:spPr>
          <a:xfrm>
            <a:off x="2197771" y="1825624"/>
            <a:ext cx="9408076" cy="4657237"/>
          </a:xfrm>
        </p:spPr>
        <p:txBody>
          <a:bodyPr>
            <a:noAutofit/>
          </a:bodyPr>
          <a:lstStyle/>
          <a:p>
            <a:pPr>
              <a:lnSpc>
                <a:spcPct val="100000"/>
              </a:lnSpc>
              <a:spcBef>
                <a:spcPts val="0"/>
              </a:spcBef>
            </a:pPr>
            <a:r>
              <a:rPr lang="en-US" altLang="ko-KR" sz="1600" dirty="0">
                <a:latin typeface="나눔스퀘어" panose="020B0600000101010101" pitchFamily="50" charset="-127"/>
                <a:ea typeface="나눔스퀘어" panose="020B0600000101010101" pitchFamily="50" charset="-127"/>
              </a:rPr>
              <a:t>The </a:t>
            </a:r>
            <a:r>
              <a:rPr lang="en-US" altLang="ko-KR" sz="1600" dirty="0" err="1">
                <a:latin typeface="나눔스퀘어" panose="020B0600000101010101" pitchFamily="50" charset="-127"/>
                <a:ea typeface="나눔스퀘어" panose="020B0600000101010101" pitchFamily="50" charset="-127"/>
              </a:rPr>
              <a:t>imageio.imread</a:t>
            </a:r>
            <a:r>
              <a:rPr lang="en-US" altLang="ko-KR" sz="1600" dirty="0">
                <a:latin typeface="나눔스퀘어" panose="020B0600000101010101" pitchFamily="50" charset="-127"/>
                <a:ea typeface="나눔스퀘어" panose="020B0600000101010101" pitchFamily="50" charset="-127"/>
              </a:rPr>
              <a:t>() function is the one that helps us get data out of image files such as PNG or JPG files. </a:t>
            </a:r>
          </a:p>
          <a:p>
            <a:pPr>
              <a:lnSpc>
                <a:spcPct val="100000"/>
              </a:lnSpc>
              <a:spcBef>
                <a:spcPts val="0"/>
              </a:spcBef>
            </a:pPr>
            <a:r>
              <a:rPr lang="en-US" altLang="ko-KR" sz="1600" dirty="0" err="1">
                <a:solidFill>
                  <a:srgbClr val="FF0000"/>
                </a:solidFill>
                <a:latin typeface="나눔스퀘어" panose="020B0600000101010101" pitchFamily="50" charset="-127"/>
                <a:ea typeface="나눔스퀘어" panose="020B0600000101010101" pitchFamily="50" charset="-127"/>
              </a:rPr>
              <a:t>imageio</a:t>
            </a:r>
            <a:r>
              <a:rPr lang="en-US" altLang="ko-KR" sz="1600" dirty="0">
                <a:solidFill>
                  <a:srgbClr val="FF0000"/>
                </a:solidFill>
                <a:latin typeface="나눔스퀘어" panose="020B0600000101010101" pitchFamily="50" charset="-127"/>
                <a:ea typeface="나눔스퀘어" panose="020B0600000101010101" pitchFamily="50" charset="-127"/>
              </a:rPr>
              <a:t> </a:t>
            </a:r>
            <a:r>
              <a:rPr lang="ko-KR" altLang="en-US" sz="1600" dirty="0">
                <a:solidFill>
                  <a:srgbClr val="FF0000"/>
                </a:solidFill>
                <a:latin typeface="나눔스퀘어" panose="020B0600000101010101" pitchFamily="50" charset="-127"/>
                <a:ea typeface="나눔스퀘어" panose="020B0600000101010101" pitchFamily="50" charset="-127"/>
              </a:rPr>
              <a:t>라이브러리를</a:t>
            </a:r>
            <a:r>
              <a:rPr lang="en-US" altLang="ko-KR" sz="1600" dirty="0">
                <a:solidFill>
                  <a:srgbClr val="FF0000"/>
                </a:solidFill>
                <a:latin typeface="나눔스퀘어" panose="020B0600000101010101" pitchFamily="50" charset="-127"/>
                <a:ea typeface="나눔스퀘어" panose="020B0600000101010101" pitchFamily="50" charset="-127"/>
              </a:rPr>
              <a:t> import</a:t>
            </a:r>
            <a:r>
              <a:rPr lang="ko-KR" altLang="en-US" sz="1600" dirty="0">
                <a:solidFill>
                  <a:srgbClr val="FF0000"/>
                </a:solidFill>
                <a:latin typeface="나눔스퀘어" panose="020B0600000101010101" pitchFamily="50" charset="-127"/>
                <a:ea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하고 </a:t>
            </a:r>
            <a:r>
              <a:rPr lang="en-US" altLang="ko-KR" sz="1600" dirty="0" err="1">
                <a:solidFill>
                  <a:schemeClr val="tx1">
                    <a:lumMod val="50000"/>
                    <a:lumOff val="50000"/>
                  </a:schemeClr>
                </a:solidFill>
                <a:latin typeface="나눔스퀘어" panose="020B0600000101010101" pitchFamily="50" charset="-127"/>
                <a:ea typeface="나눔스퀘어" panose="020B0600000101010101" pitchFamily="50" charset="-127"/>
              </a:rPr>
              <a:t>imageio.imread</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함수로 </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PNG</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나 </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JPG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이미지 파일 데이터를 읽습니다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en-US" altLang="ko-KR" sz="1600" dirty="0">
                <a:solidFill>
                  <a:srgbClr val="0070C0"/>
                </a:solidFill>
                <a:latin typeface="나눔스퀘어" panose="020B0600000101010101" pitchFamily="50" charset="-127"/>
                <a:ea typeface="나눔스퀘어" panose="020B0600000101010101" pitchFamily="50" charset="-127"/>
              </a:rPr>
              <a:t>import </a:t>
            </a:r>
            <a:r>
              <a:rPr lang="en-US" altLang="ko-KR" sz="1600" dirty="0" err="1">
                <a:solidFill>
                  <a:srgbClr val="0070C0"/>
                </a:solidFill>
                <a:latin typeface="나눔스퀘어" panose="020B0600000101010101" pitchFamily="50" charset="-127"/>
                <a:ea typeface="나눔스퀘어" panose="020B0600000101010101" pitchFamily="50" charset="-127"/>
              </a:rPr>
              <a:t>imageio</a:t>
            </a:r>
            <a:endParaRPr lang="en-US" altLang="ko-KR" sz="1600" dirty="0">
              <a:solidFill>
                <a:srgbClr val="0070C0"/>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1600" dirty="0">
                <a:solidFill>
                  <a:srgbClr val="0070C0"/>
                </a:solidFill>
                <a:latin typeface="나눔스퀘어" panose="020B0600000101010101" pitchFamily="50" charset="-127"/>
                <a:ea typeface="나눔스퀘어" panose="020B0600000101010101" pitchFamily="50" charset="-127"/>
              </a:rPr>
              <a:t>import glob</a:t>
            </a: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1600" dirty="0">
                <a:latin typeface="나눔스퀘어" panose="020B0600000101010101" pitchFamily="50" charset="-127"/>
                <a:ea typeface="나눔스퀘어" panose="020B0600000101010101" pitchFamily="50" charset="-127"/>
              </a:rPr>
              <a:t>Import the “glob” library in order to use “glob” method</a:t>
            </a:r>
            <a:r>
              <a:rPr lang="ko-KR" altLang="en-US" sz="1600" dirty="0">
                <a:latin typeface="나눔스퀘어" panose="020B0600000101010101" pitchFamily="50" charset="-127"/>
                <a:ea typeface="나눔스퀘어" panose="020B0600000101010101" pitchFamily="50" charset="-127"/>
              </a:rPr>
              <a:t> </a:t>
            </a:r>
            <a:r>
              <a:rPr lang="en-US" altLang="ko-KR" sz="1600" dirty="0">
                <a:latin typeface="나눔스퀘어" panose="020B0600000101010101" pitchFamily="50" charset="-127"/>
                <a:ea typeface="나눔스퀘어" panose="020B0600000101010101" pitchFamily="50" charset="-127"/>
              </a:rPr>
              <a:t>for finding the pattern matched files.</a:t>
            </a:r>
          </a:p>
          <a:p>
            <a:pPr>
              <a:lnSpc>
                <a:spcPct val="100000"/>
              </a:lnSpc>
              <a:spcBef>
                <a:spcPts val="0"/>
              </a:spcBef>
            </a:pP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패턴 매칭되는 파일을 찾을 수 있는 </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glob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함수를 사용하기 위하여 </a:t>
            </a:r>
            <a:r>
              <a:rPr lang="en-US" altLang="ko-KR" sz="1600" dirty="0">
                <a:solidFill>
                  <a:srgbClr val="FF0000"/>
                </a:solidFill>
                <a:latin typeface="나눔스퀘어" panose="020B0600000101010101" pitchFamily="50" charset="-127"/>
                <a:ea typeface="나눔스퀘어" panose="020B0600000101010101" pitchFamily="50" charset="-127"/>
              </a:rPr>
              <a:t>glob </a:t>
            </a:r>
            <a:r>
              <a:rPr lang="ko-KR" altLang="en-US" sz="1600" dirty="0">
                <a:solidFill>
                  <a:srgbClr val="FF0000"/>
                </a:solidFill>
                <a:latin typeface="나눔스퀘어" panose="020B0600000101010101" pitchFamily="50" charset="-127"/>
                <a:ea typeface="나눔스퀘어" panose="020B0600000101010101" pitchFamily="50" charset="-127"/>
              </a:rPr>
              <a:t>라이브러리를</a:t>
            </a:r>
            <a:r>
              <a:rPr lang="en-US" altLang="ko-KR" sz="1600" dirty="0">
                <a:solidFill>
                  <a:srgbClr val="FF0000"/>
                </a:solidFill>
                <a:latin typeface="나눔스퀘어" panose="020B0600000101010101" pitchFamily="50" charset="-127"/>
                <a:ea typeface="나눔스퀘어" panose="020B0600000101010101" pitchFamily="50" charset="-127"/>
              </a:rPr>
              <a:t> import</a:t>
            </a:r>
            <a:r>
              <a:rPr lang="ko-KR" altLang="en-US" sz="1600" dirty="0">
                <a:solidFill>
                  <a:srgbClr val="FF0000"/>
                </a:solidFill>
                <a:latin typeface="나눔스퀘어" panose="020B0600000101010101" pitchFamily="50" charset="-127"/>
                <a:ea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해야 합니다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 </a:t>
            </a:r>
            <a:endParaRPr lang="en-US" altLang="ko-KR" sz="1600" dirty="0">
              <a:latin typeface="나눔스퀘어" panose="020B0600000101010101" pitchFamily="50" charset="-127"/>
              <a:ea typeface="나눔스퀘어" panose="020B0600000101010101" pitchFamily="50" charset="-127"/>
            </a:endParaRP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1600" dirty="0">
                <a:latin typeface="나눔스퀘어" panose="020B0600000101010101" pitchFamily="50" charset="-127"/>
                <a:ea typeface="나눔스퀘어" panose="020B0600000101010101" pitchFamily="50" charset="-127"/>
              </a:rPr>
              <a:t>If the image were colored, the color values would be flattened into grey scale, which is what we need.</a:t>
            </a:r>
          </a:p>
          <a:p>
            <a:pPr>
              <a:lnSpc>
                <a:spcPct val="100000"/>
              </a:lnSpc>
              <a:spcBef>
                <a:spcPts val="0"/>
              </a:spcBef>
            </a:pP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만일 이미지가 색상을 가지고 있으면 </a:t>
            </a:r>
            <a:r>
              <a:rPr lang="ko-KR" altLang="en-US" sz="1600" dirty="0">
                <a:solidFill>
                  <a:srgbClr val="FF0000"/>
                </a:solidFill>
                <a:latin typeface="나눔스퀘어" panose="020B0600000101010101" pitchFamily="50" charset="-127"/>
                <a:ea typeface="나눔스퀘어" panose="020B0600000101010101" pitchFamily="50" charset="-127"/>
              </a:rPr>
              <a:t>회색 스케일로 변환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해줍니다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1600" dirty="0">
                <a:latin typeface="나눔스퀘어" panose="020B0600000101010101" pitchFamily="50" charset="-127"/>
                <a:ea typeface="나눔스퀘어" panose="020B0600000101010101" pitchFamily="50" charset="-127"/>
              </a:rPr>
              <a:t>The reason for the subtraction of the array’s values from 255.0 is that it is conventional for 0 to mean black and 255 to mean white, but the MNIST data set has this the opposite way around, so we have to reverse the values to match what the MNIST data does.</a:t>
            </a:r>
          </a:p>
          <a:p>
            <a:pPr>
              <a:lnSpc>
                <a:spcPct val="100000"/>
              </a:lnSpc>
              <a:spcBef>
                <a:spcPts val="0"/>
              </a:spcBef>
            </a:pPr>
            <a:r>
              <a:rPr lang="en-US" altLang="ko-KR" sz="1600" dirty="0">
                <a:solidFill>
                  <a:srgbClr val="FF0000"/>
                </a:solidFill>
                <a:latin typeface="나눔스퀘어" panose="020B0600000101010101" pitchFamily="50" charset="-127"/>
                <a:ea typeface="나눔스퀘어" panose="020B0600000101010101" pitchFamily="50" charset="-127"/>
              </a:rPr>
              <a:t>255</a:t>
            </a:r>
            <a:r>
              <a:rPr lang="ko-KR" altLang="en-US" sz="1600" dirty="0">
                <a:solidFill>
                  <a:srgbClr val="FF0000"/>
                </a:solidFill>
                <a:latin typeface="나눔스퀘어" panose="020B0600000101010101" pitchFamily="50" charset="-127"/>
                <a:ea typeface="나눔스퀘어" panose="020B0600000101010101" pitchFamily="50" charset="-127"/>
              </a:rPr>
              <a:t>에서 행렬 값을 빼주는 이유</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는 관행적으로 </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0</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은</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검은색을</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255</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는 흰색을 의미하지만 </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MNIST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데이터 세트는 이와 반대로 구성되어 있기 때문입니다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endParaRPr lang="ko-KR" altLang="en-US" sz="1600" dirty="0">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535AB3C6-8BCE-4095-84B5-23624798BE47}"/>
              </a:ext>
            </a:extLst>
          </p:cNvPr>
          <p:cNvSpPr>
            <a:spLocks noGrp="1"/>
          </p:cNvSpPr>
          <p:nvPr>
            <p:ph type="sldNum" sz="quarter" idx="4"/>
          </p:nvPr>
        </p:nvSpPr>
        <p:spPr/>
        <p:txBody>
          <a:bodyPr/>
          <a:lstStyle/>
          <a:p>
            <a:fld id="{B9154E3B-2790-45AB-9A85-320C4C8F03EA}" type="slidenum">
              <a:rPr lang="ko-KR" altLang="en-US" smtClean="0"/>
              <a:t>10</a:t>
            </a:fld>
            <a:endParaRPr lang="ko-KR" altLang="en-US"/>
          </a:p>
        </p:txBody>
      </p:sp>
      <p:pic>
        <p:nvPicPr>
          <p:cNvPr id="11" name="오디오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98152636"/>
      </p:ext>
    </p:extLst>
  </p:cSld>
  <p:clrMapOvr>
    <a:masterClrMapping/>
  </p:clrMapOvr>
  <mc:AlternateContent xmlns:mc="http://schemas.openxmlformats.org/markup-compatibility/2006" xmlns:p14="http://schemas.microsoft.com/office/powerpoint/2010/main">
    <mc:Choice Requires="p14">
      <p:transition spd="slow" p14:dur="2000" advTm="47180"/>
    </mc:Choice>
    <mc:Fallback xmlns="">
      <p:transition spd="slow" advTm="47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09800" y="365126"/>
            <a:ext cx="9982200" cy="1266264"/>
          </a:xfrm>
        </p:spPr>
        <p:txBody>
          <a:bodyPr>
            <a:normAutofit/>
          </a:bodyPr>
          <a:lstStyle/>
          <a:p>
            <a:r>
              <a:rPr lang="en-US" altLang="ko-KR" sz="3600" dirty="0"/>
              <a:t>Code for Reading of Test PNG files </a:t>
            </a:r>
            <a:br>
              <a:rPr lang="en-US" altLang="ko-KR" sz="3600" dirty="0"/>
            </a:br>
            <a:r>
              <a:rPr lang="en-US" altLang="ko-KR" sz="3600" dirty="0">
                <a:solidFill>
                  <a:schemeClr val="tx1">
                    <a:lumMod val="50000"/>
                    <a:lumOff val="50000"/>
                  </a:schemeClr>
                </a:solidFill>
              </a:rPr>
              <a:t>PNG </a:t>
            </a:r>
            <a:r>
              <a:rPr lang="ko-KR" altLang="en-US" sz="3600" dirty="0">
                <a:solidFill>
                  <a:schemeClr val="tx1">
                    <a:lumMod val="50000"/>
                    <a:lumOff val="50000"/>
                  </a:schemeClr>
                </a:solidFill>
              </a:rPr>
              <a:t>파일을 읽어오는 코드</a:t>
            </a: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11</a:t>
            </a:fld>
            <a:endParaRPr lang="ko-KR" altLang="en-US"/>
          </a:p>
        </p:txBody>
      </p:sp>
      <p:grpSp>
        <p:nvGrpSpPr>
          <p:cNvPr id="7" name="그룹 6"/>
          <p:cNvGrpSpPr/>
          <p:nvPr/>
        </p:nvGrpSpPr>
        <p:grpSpPr>
          <a:xfrm>
            <a:off x="2209800" y="1781344"/>
            <a:ext cx="7791450" cy="4610100"/>
            <a:chOff x="2209800" y="1781344"/>
            <a:chExt cx="7791450" cy="4610100"/>
          </a:xfrm>
        </p:grpSpPr>
        <p:pic>
          <p:nvPicPr>
            <p:cNvPr id="3" name="그림 2"/>
            <p:cNvPicPr>
              <a:picLocks noChangeAspect="1"/>
            </p:cNvPicPr>
            <p:nvPr/>
          </p:nvPicPr>
          <p:blipFill>
            <a:blip r:embed="rId3"/>
            <a:stretch>
              <a:fillRect/>
            </a:stretch>
          </p:blipFill>
          <p:spPr>
            <a:xfrm>
              <a:off x="2209800" y="1781344"/>
              <a:ext cx="7791450" cy="4610100"/>
            </a:xfrm>
            <a:prstGeom prst="rect">
              <a:avLst/>
            </a:prstGeom>
          </p:spPr>
        </p:pic>
        <p:sp>
          <p:nvSpPr>
            <p:cNvPr id="24" name="직사각형 23"/>
            <p:cNvSpPr/>
            <p:nvPr/>
          </p:nvSpPr>
          <p:spPr>
            <a:xfrm>
              <a:off x="2607369" y="2215663"/>
              <a:ext cx="1249523" cy="3783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2911749" y="4783015"/>
              <a:ext cx="2516036" cy="1875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2911747" y="5474677"/>
              <a:ext cx="3524221" cy="1875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6582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A953C3-563E-453D-B6BD-2605EC933D57}"/>
              </a:ext>
            </a:extLst>
          </p:cNvPr>
          <p:cNvSpPr>
            <a:spLocks noGrp="1"/>
          </p:cNvSpPr>
          <p:nvPr>
            <p:ph type="title"/>
          </p:nvPr>
        </p:nvSpPr>
        <p:spPr>
          <a:xfrm>
            <a:off x="2209800" y="365126"/>
            <a:ext cx="9982200" cy="1266264"/>
          </a:xfrm>
        </p:spPr>
        <p:txBody>
          <a:bodyPr>
            <a:normAutofit fontScale="90000"/>
          </a:bodyPr>
          <a:lstStyle/>
          <a:p>
            <a:r>
              <a:rPr lang="en-US" altLang="ko-KR" sz="3600" dirty="0"/>
              <a:t>(NNLab3) Try to Recognize My Own Handwriting</a:t>
            </a:r>
            <a:br>
              <a:rPr lang="en-US" altLang="ko-KR" sz="3600" dirty="0"/>
            </a:br>
            <a:r>
              <a:rPr lang="en-US" altLang="ko-KR" sz="3600" dirty="0">
                <a:solidFill>
                  <a:schemeClr val="tx1">
                    <a:lumMod val="50000"/>
                    <a:lumOff val="50000"/>
                  </a:schemeClr>
                </a:solidFill>
              </a:rPr>
              <a:t>(NNLab3) </a:t>
            </a:r>
            <a:r>
              <a:rPr lang="ko-KR" altLang="en-US" sz="3600" dirty="0">
                <a:solidFill>
                  <a:schemeClr val="tx1">
                    <a:lumMod val="50000"/>
                    <a:lumOff val="50000"/>
                  </a:schemeClr>
                </a:solidFill>
              </a:rPr>
              <a:t>나만의 손 글씨 인식 해보기</a:t>
            </a:r>
          </a:p>
        </p:txBody>
      </p:sp>
      <p:sp>
        <p:nvSpPr>
          <p:cNvPr id="3" name="내용 개체 틀 2">
            <a:extLst>
              <a:ext uri="{FF2B5EF4-FFF2-40B4-BE49-F238E27FC236}">
                <a16:creationId xmlns:a16="http://schemas.microsoft.com/office/drawing/2014/main" id="{C1D396F8-76A7-4C68-BD54-D023C2D4BAF1}"/>
              </a:ext>
            </a:extLst>
          </p:cNvPr>
          <p:cNvSpPr>
            <a:spLocks noGrp="1"/>
          </p:cNvSpPr>
          <p:nvPr>
            <p:ph idx="1"/>
          </p:nvPr>
        </p:nvSpPr>
        <p:spPr>
          <a:xfrm>
            <a:off x="2209800" y="1807731"/>
            <a:ext cx="9782908" cy="1154619"/>
          </a:xfrm>
        </p:spPr>
        <p:txBody>
          <a:bodyPr>
            <a:normAutofit/>
          </a:bodyPr>
          <a:lstStyle/>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Try to recognize the handwriting, and print the accuracy and the handwriting.</a:t>
            </a:r>
          </a:p>
          <a:p>
            <a:pPr>
              <a:lnSpc>
                <a:spcPct val="100000"/>
              </a:lnSpc>
              <a:spcBef>
                <a:spcPts val="0"/>
              </a:spcBef>
            </a:pPr>
            <a:r>
              <a:rPr lang="ko-KR" altLang="en-US" sz="2000" dirty="0">
                <a:solidFill>
                  <a:srgbClr val="FF0000"/>
                </a:solidFill>
                <a:latin typeface="나눔스퀘어" panose="020B0600000101010101" pitchFamily="50" charset="-127"/>
                <a:ea typeface="나눔스퀘어" panose="020B0600000101010101" pitchFamily="50" charset="-127"/>
              </a:rPr>
              <a:t>학번 또는 생년월일 </a:t>
            </a:r>
            <a:r>
              <a:rPr lang="en-US" altLang="ko-KR" sz="2000" dirty="0" err="1">
                <a:solidFill>
                  <a:srgbClr val="FF0000"/>
                </a:solidFill>
                <a:latin typeface="나눔스퀘어" panose="020B0600000101010101" pitchFamily="50" charset="-127"/>
                <a:ea typeface="나눔스퀘어" panose="020B0600000101010101" pitchFamily="50" charset="-127"/>
              </a:rPr>
              <a:t>yymmdd</a:t>
            </a:r>
            <a:r>
              <a:rPr lang="ko-KR" altLang="en-US" sz="2000" dirty="0">
                <a:solidFill>
                  <a:srgbClr val="FF0000"/>
                </a:solidFill>
                <a:latin typeface="나눔스퀘어" panose="020B0600000101010101" pitchFamily="50" charset="-127"/>
                <a:ea typeface="나눔스퀘어" panose="020B0600000101010101" pitchFamily="50" charset="-127"/>
              </a:rPr>
              <a:t> </a:t>
            </a:r>
            <a:r>
              <a:rPr lang="en-US" altLang="ko-KR" sz="2000" dirty="0">
                <a:solidFill>
                  <a:srgbClr val="FF0000"/>
                </a:solidFill>
                <a:latin typeface="나눔스퀘어" panose="020B0600000101010101" pitchFamily="50" charset="-127"/>
                <a:ea typeface="나눔스퀘어" panose="020B0600000101010101" pitchFamily="50" charset="-127"/>
              </a:rPr>
              <a:t>6</a:t>
            </a:r>
            <a:r>
              <a:rPr lang="ko-KR" altLang="en-US" sz="2000" dirty="0">
                <a:solidFill>
                  <a:srgbClr val="FF0000"/>
                </a:solidFill>
                <a:latin typeface="나눔스퀘어" panose="020B0600000101010101" pitchFamily="50" charset="-127"/>
                <a:ea typeface="나눔스퀘어" panose="020B0600000101010101" pitchFamily="50" charset="-127"/>
              </a:rPr>
              <a:t>개 </a:t>
            </a: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손글씨</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숫자를 인식 시켜보고</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정확도와 입력한 </a:t>
            </a: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손글씨를</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출력해봅니다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3BAA77D4-422F-4040-9D91-7748B886C295}"/>
              </a:ext>
            </a:extLst>
          </p:cNvPr>
          <p:cNvSpPr>
            <a:spLocks noGrp="1"/>
          </p:cNvSpPr>
          <p:nvPr>
            <p:ph type="sldNum" sz="quarter" idx="4"/>
          </p:nvPr>
        </p:nvSpPr>
        <p:spPr/>
        <p:txBody>
          <a:bodyPr/>
          <a:lstStyle/>
          <a:p>
            <a:fld id="{B9154E3B-2790-45AB-9A85-320C4C8F03EA}" type="slidenum">
              <a:rPr lang="ko-KR" altLang="en-US" smtClean="0"/>
              <a:t>12</a:t>
            </a:fld>
            <a:endParaRPr lang="ko-KR" altLang="en-US"/>
          </a:p>
        </p:txBody>
      </p:sp>
      <p:pic>
        <p:nvPicPr>
          <p:cNvPr id="6" name="그림 5">
            <a:extLst>
              <a:ext uri="{FF2B5EF4-FFF2-40B4-BE49-F238E27FC236}">
                <a16:creationId xmlns:a16="http://schemas.microsoft.com/office/drawing/2014/main" id="{D3592283-412E-48F3-9752-D96D1A27F373}"/>
              </a:ext>
            </a:extLst>
          </p:cNvPr>
          <p:cNvPicPr>
            <a:picLocks noChangeAspect="1"/>
          </p:cNvPicPr>
          <p:nvPr/>
        </p:nvPicPr>
        <p:blipFill>
          <a:blip r:embed="rId5"/>
          <a:stretch>
            <a:fillRect/>
          </a:stretch>
        </p:blipFill>
        <p:spPr>
          <a:xfrm>
            <a:off x="2773981" y="3058778"/>
            <a:ext cx="3533775" cy="704850"/>
          </a:xfrm>
          <a:prstGeom prst="rect">
            <a:avLst/>
          </a:prstGeom>
        </p:spPr>
      </p:pic>
      <p:pic>
        <p:nvPicPr>
          <p:cNvPr id="7" name="그림 6">
            <a:extLst>
              <a:ext uri="{FF2B5EF4-FFF2-40B4-BE49-F238E27FC236}">
                <a16:creationId xmlns:a16="http://schemas.microsoft.com/office/drawing/2014/main" id="{028E3F4A-B7B0-40A3-BE38-CF17025A95E0}"/>
              </a:ext>
            </a:extLst>
          </p:cNvPr>
          <p:cNvPicPr>
            <a:picLocks noChangeAspect="1"/>
          </p:cNvPicPr>
          <p:nvPr/>
        </p:nvPicPr>
        <p:blipFill rotWithShape="1">
          <a:blip r:embed="rId6"/>
          <a:srcRect r="43093"/>
          <a:stretch/>
        </p:blipFill>
        <p:spPr>
          <a:xfrm>
            <a:off x="2419350" y="3731245"/>
            <a:ext cx="5442115" cy="876300"/>
          </a:xfrm>
          <a:prstGeom prst="rect">
            <a:avLst/>
          </a:prstGeom>
        </p:spPr>
      </p:pic>
      <p:pic>
        <p:nvPicPr>
          <p:cNvPr id="11" name="그림 10"/>
          <p:cNvPicPr>
            <a:picLocks noChangeAspect="1"/>
          </p:cNvPicPr>
          <p:nvPr/>
        </p:nvPicPr>
        <p:blipFill>
          <a:blip r:embed="rId7"/>
          <a:stretch>
            <a:fillRect/>
          </a:stretch>
        </p:blipFill>
        <p:spPr>
          <a:xfrm>
            <a:off x="2597488" y="4729123"/>
            <a:ext cx="4056888" cy="678942"/>
          </a:xfrm>
          <a:prstGeom prst="rect">
            <a:avLst/>
          </a:prstGeom>
        </p:spPr>
      </p:pic>
      <p:pic>
        <p:nvPicPr>
          <p:cNvPr id="13" name="그림 12"/>
          <p:cNvPicPr>
            <a:picLocks noChangeAspect="1"/>
          </p:cNvPicPr>
          <p:nvPr/>
        </p:nvPicPr>
        <p:blipFill>
          <a:blip r:embed="rId8"/>
          <a:stretch>
            <a:fillRect/>
          </a:stretch>
        </p:blipFill>
        <p:spPr>
          <a:xfrm>
            <a:off x="2419350" y="5376440"/>
            <a:ext cx="8841105" cy="1141571"/>
          </a:xfrm>
          <a:prstGeom prst="rect">
            <a:avLst/>
          </a:prstGeom>
        </p:spPr>
      </p:pic>
      <p:pic>
        <p:nvPicPr>
          <p:cNvPr id="14" name="그림 13"/>
          <p:cNvPicPr>
            <a:picLocks noChangeAspect="1"/>
          </p:cNvPicPr>
          <p:nvPr/>
        </p:nvPicPr>
        <p:blipFill>
          <a:blip r:embed="rId9"/>
          <a:stretch>
            <a:fillRect/>
          </a:stretch>
        </p:blipFill>
        <p:spPr>
          <a:xfrm>
            <a:off x="10039175" y="3198325"/>
            <a:ext cx="1183481" cy="2001774"/>
          </a:xfrm>
          <a:prstGeom prst="rect">
            <a:avLst/>
          </a:prstGeom>
        </p:spPr>
      </p:pic>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pic>
        <p:nvPicPr>
          <p:cNvPr id="15" name="그림 14">
            <a:extLst>
              <a:ext uri="{FF2B5EF4-FFF2-40B4-BE49-F238E27FC236}">
                <a16:creationId xmlns:a16="http://schemas.microsoft.com/office/drawing/2014/main" id="{9E1F23C7-557D-41F3-8C01-E3C6F0D6BF8C}"/>
              </a:ext>
            </a:extLst>
          </p:cNvPr>
          <p:cNvPicPr>
            <a:picLocks noChangeAspect="1"/>
          </p:cNvPicPr>
          <p:nvPr/>
        </p:nvPicPr>
        <p:blipFill>
          <a:blip r:embed="rId11"/>
          <a:stretch>
            <a:fillRect/>
          </a:stretch>
        </p:blipFill>
        <p:spPr>
          <a:xfrm>
            <a:off x="8357104" y="2775101"/>
            <a:ext cx="788670" cy="800100"/>
          </a:xfrm>
          <a:prstGeom prst="rect">
            <a:avLst/>
          </a:prstGeom>
        </p:spPr>
      </p:pic>
      <p:pic>
        <p:nvPicPr>
          <p:cNvPr id="16" name="그림 15">
            <a:extLst>
              <a:ext uri="{FF2B5EF4-FFF2-40B4-BE49-F238E27FC236}">
                <a16:creationId xmlns:a16="http://schemas.microsoft.com/office/drawing/2014/main" id="{24E38142-8EE6-4615-BAA8-34D9D42A736D}"/>
              </a:ext>
            </a:extLst>
          </p:cNvPr>
          <p:cNvPicPr>
            <a:picLocks noChangeAspect="1"/>
          </p:cNvPicPr>
          <p:nvPr/>
        </p:nvPicPr>
        <p:blipFill>
          <a:blip r:embed="rId12"/>
          <a:stretch>
            <a:fillRect/>
          </a:stretch>
        </p:blipFill>
        <p:spPr>
          <a:xfrm>
            <a:off x="7903398" y="4056090"/>
            <a:ext cx="1857375" cy="1000125"/>
          </a:xfrm>
          <a:prstGeom prst="rect">
            <a:avLst/>
          </a:prstGeom>
        </p:spPr>
      </p:pic>
    </p:spTree>
    <p:extLst>
      <p:ext uri="{BB962C8B-B14F-4D97-AF65-F5344CB8AC3E}">
        <p14:creationId xmlns:p14="http://schemas.microsoft.com/office/powerpoint/2010/main" val="1427673509"/>
      </p:ext>
    </p:extLst>
  </p:cSld>
  <p:clrMapOvr>
    <a:masterClrMapping/>
  </p:clrMapOvr>
  <mc:AlternateContent xmlns:mc="http://schemas.openxmlformats.org/markup-compatibility/2006" xmlns:p14="http://schemas.microsoft.com/office/powerpoint/2010/main">
    <mc:Choice Requires="p14">
      <p:transition spd="slow" p14:dur="2000" advTm="27724"/>
    </mc:Choice>
    <mc:Fallback xmlns="">
      <p:transition spd="slow" advTm="27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536DA-6656-44DC-88FC-9CA11A075B0B}"/>
              </a:ext>
            </a:extLst>
          </p:cNvPr>
          <p:cNvSpPr>
            <a:spLocks noGrp="1"/>
          </p:cNvSpPr>
          <p:nvPr>
            <p:ph type="title"/>
          </p:nvPr>
        </p:nvSpPr>
        <p:spPr/>
        <p:txBody>
          <a:bodyPr>
            <a:normAutofit/>
          </a:bodyPr>
          <a:lstStyle/>
          <a:p>
            <a:r>
              <a:rPr lang="en-US" altLang="ko-KR" sz="3600"/>
              <a:t>(NNLab3) </a:t>
            </a:r>
            <a:r>
              <a:rPr lang="en-US" altLang="ko-KR" sz="3600" dirty="0"/>
              <a:t>Submit</a:t>
            </a:r>
            <a:br>
              <a:rPr lang="en-US" altLang="ko-KR" dirty="0"/>
            </a:br>
            <a:r>
              <a:rPr lang="en-US" altLang="ko-KR" sz="3600">
                <a:solidFill>
                  <a:schemeClr val="tx1">
                    <a:lumMod val="50000"/>
                    <a:lumOff val="50000"/>
                  </a:schemeClr>
                </a:solidFill>
              </a:rPr>
              <a:t>(NNLab3) </a:t>
            </a:r>
            <a:r>
              <a:rPr lang="ko-KR" altLang="en-US" sz="3600" dirty="0">
                <a:solidFill>
                  <a:schemeClr val="tx1">
                    <a:lumMod val="50000"/>
                    <a:lumOff val="50000"/>
                  </a:schemeClr>
                </a:solidFill>
              </a:rPr>
              <a:t>제출</a:t>
            </a:r>
            <a:r>
              <a:rPr lang="en-US" altLang="ko-KR" sz="3600" dirty="0">
                <a:solidFill>
                  <a:schemeClr val="tx1">
                    <a:lumMod val="50000"/>
                    <a:lumOff val="50000"/>
                  </a:schemeClr>
                </a:solidFill>
              </a:rPr>
              <a:t> </a:t>
            </a:r>
            <a:r>
              <a:rPr lang="ko-KR" altLang="en-US" sz="3600" dirty="0">
                <a:solidFill>
                  <a:schemeClr val="tx1">
                    <a:lumMod val="50000"/>
                    <a:lumOff val="50000"/>
                  </a:schemeClr>
                </a:solidFill>
              </a:rPr>
              <a:t>내용</a:t>
            </a:r>
          </a:p>
        </p:txBody>
      </p:sp>
      <p:sp>
        <p:nvSpPr>
          <p:cNvPr id="4" name="슬라이드 번호 개체 틀 3">
            <a:extLst>
              <a:ext uri="{FF2B5EF4-FFF2-40B4-BE49-F238E27FC236}">
                <a16:creationId xmlns:a16="http://schemas.microsoft.com/office/drawing/2014/main" id="{2A78BB5A-B087-4621-B280-3E83EC1FC8DE}"/>
              </a:ext>
            </a:extLst>
          </p:cNvPr>
          <p:cNvSpPr>
            <a:spLocks noGrp="1"/>
          </p:cNvSpPr>
          <p:nvPr>
            <p:ph type="sldNum" sz="quarter" idx="4"/>
          </p:nvPr>
        </p:nvSpPr>
        <p:spPr/>
        <p:txBody>
          <a:bodyPr/>
          <a:lstStyle/>
          <a:p>
            <a:fld id="{B9154E3B-2790-45AB-9A85-320C4C8F03EA}" type="slidenum">
              <a:rPr lang="ko-KR" altLang="en-US" smtClean="0"/>
              <a:t>13</a:t>
            </a:fld>
            <a:endParaRPr lang="ko-KR" altLang="en-US"/>
          </a:p>
        </p:txBody>
      </p:sp>
      <p:sp>
        <p:nvSpPr>
          <p:cNvPr id="5" name="내용 개체 틀 2">
            <a:extLst>
              <a:ext uri="{FF2B5EF4-FFF2-40B4-BE49-F238E27FC236}">
                <a16:creationId xmlns:a16="http://schemas.microsoft.com/office/drawing/2014/main" id="{3CB7A951-63D2-48E0-BF75-4E11A5B3B4A0}"/>
              </a:ext>
            </a:extLst>
          </p:cNvPr>
          <p:cNvSpPr txBox="1">
            <a:spLocks/>
          </p:cNvSpPr>
          <p:nvPr/>
        </p:nvSpPr>
        <p:spPr>
          <a:xfrm>
            <a:off x="2209799" y="3400498"/>
            <a:ext cx="9144000" cy="685885"/>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US" altLang="ko-KR" sz="2000" dirty="0">
              <a:latin typeface="나눔스퀘어" panose="020B0600000101010101" pitchFamily="50" charset="-127"/>
              <a:ea typeface="나눔스퀘어" panose="020B0600000101010101" pitchFamily="50" charset="-127"/>
            </a:endParaRPr>
          </a:p>
        </p:txBody>
      </p:sp>
      <p:sp>
        <p:nvSpPr>
          <p:cNvPr id="13" name="내용 개체 틀 2">
            <a:extLst>
              <a:ext uri="{FF2B5EF4-FFF2-40B4-BE49-F238E27FC236}">
                <a16:creationId xmlns:a16="http://schemas.microsoft.com/office/drawing/2014/main" id="{4D2C9EBB-428A-487B-80FF-DB31B073D1A9}"/>
              </a:ext>
            </a:extLst>
          </p:cNvPr>
          <p:cNvSpPr>
            <a:spLocks noGrp="1"/>
          </p:cNvSpPr>
          <p:nvPr/>
        </p:nvSpPr>
        <p:spPr>
          <a:xfrm>
            <a:off x="2209799" y="1711325"/>
            <a:ext cx="5116686" cy="4895850"/>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 indent="-177800">
              <a:lnSpc>
                <a:spcPct val="100000"/>
              </a:lnSpc>
              <a:spcBef>
                <a:spcPts val="0"/>
              </a:spcBef>
              <a:buFont typeface="+mj-lt"/>
              <a:buAutoNum type="arabicPeriod"/>
            </a:pPr>
            <a:r>
              <a:rPr lang="en-US" altLang="ko-KR" sz="1050" dirty="0">
                <a:latin typeface="나눔스퀘어" panose="020B0600000101010101" pitchFamily="50" charset="-127"/>
                <a:ea typeface="나눔스퀘어" panose="020B0600000101010101" pitchFamily="50" charset="-127"/>
              </a:rPr>
              <a:t>Original handwriting images (</a:t>
            </a:r>
            <a:r>
              <a:rPr lang="en-US" altLang="ko-KR" sz="1050" dirty="0">
                <a:solidFill>
                  <a:srgbClr val="FF0000"/>
                </a:solidFill>
                <a:latin typeface="나눔스퀘어" panose="020B0600000101010101" pitchFamily="50" charset="-127"/>
                <a:ea typeface="나눔스퀘어" panose="020B0600000101010101" pitchFamily="50" charset="-127"/>
              </a:rPr>
              <a:t>ID or date</a:t>
            </a:r>
            <a:r>
              <a:rPr lang="ko-KR" altLang="en-US" sz="1050" dirty="0">
                <a:solidFill>
                  <a:srgbClr val="FF0000"/>
                </a:solidFill>
                <a:latin typeface="나눔스퀘어" panose="020B0600000101010101" pitchFamily="50" charset="-127"/>
                <a:ea typeface="나눔스퀘어" panose="020B0600000101010101" pitchFamily="50" charset="-127"/>
              </a:rPr>
              <a:t> </a:t>
            </a:r>
            <a:r>
              <a:rPr lang="en-US" altLang="ko-KR" sz="1050" dirty="0">
                <a:solidFill>
                  <a:srgbClr val="FF0000"/>
                </a:solidFill>
                <a:latin typeface="나눔스퀘어" panose="020B0600000101010101" pitchFamily="50" charset="-127"/>
                <a:ea typeface="나눔스퀘어" panose="020B0600000101010101" pitchFamily="50" charset="-127"/>
              </a:rPr>
              <a:t>of birth YYMMDD</a:t>
            </a:r>
            <a:r>
              <a:rPr lang="en-US" altLang="ko-KR" sz="1050" dirty="0">
                <a:latin typeface="나눔스퀘어" panose="020B0600000101010101" pitchFamily="50" charset="-127"/>
                <a:ea typeface="나눔스퀘어" panose="020B0600000101010101" pitchFamily="50" charset="-127"/>
              </a:rPr>
              <a:t>)   </a:t>
            </a:r>
            <a:r>
              <a:rPr lang="en-US" altLang="ko-KR" sz="1050" dirty="0" err="1">
                <a:solidFill>
                  <a:srgbClr val="00B050"/>
                </a:solidFill>
                <a:latin typeface="나눔스퀘어" panose="020B0600000101010101" pitchFamily="50" charset="-127"/>
                <a:ea typeface="나눔스퀘어" panose="020B0600000101010101" pitchFamily="50" charset="-127"/>
              </a:rPr>
              <a:t>matplotlib.pyplot.subplot</a:t>
            </a:r>
            <a:r>
              <a:rPr lang="en-US" altLang="ko-KR" sz="1050" dirty="0">
                <a:solidFill>
                  <a:srgbClr val="00B050"/>
                </a:solidFill>
                <a:latin typeface="나눔스퀘어" panose="020B0600000101010101" pitchFamily="50" charset="-127"/>
                <a:ea typeface="나눔스퀘어" panose="020B0600000101010101" pitchFamily="50" charset="-127"/>
              </a:rPr>
              <a:t>(1, 6, position)</a:t>
            </a:r>
          </a:p>
          <a:p>
            <a:pPr marL="800100" lvl="1" indent="-342900">
              <a:lnSpc>
                <a:spcPct val="100000"/>
              </a:lnSpc>
              <a:spcBef>
                <a:spcPts val="0"/>
              </a:spcBef>
              <a:buFont typeface="+mj-ea"/>
              <a:buAutoNum type="circleNumDbPlain"/>
            </a:pPr>
            <a:r>
              <a:rPr lang="en-US" altLang="ko-KR" sz="1000" dirty="0">
                <a:solidFill>
                  <a:srgbClr val="0070C0"/>
                </a:solidFill>
                <a:latin typeface="나눔스퀘어" panose="020B0600000101010101" pitchFamily="50" charset="-127"/>
                <a:ea typeface="나눔스퀘어" panose="020B0600000101010101" pitchFamily="50" charset="-127"/>
              </a:rPr>
              <a:t>Paint SW handwriting</a:t>
            </a:r>
          </a:p>
          <a:p>
            <a:pPr marL="800100" lvl="1" indent="-342900">
              <a:lnSpc>
                <a:spcPct val="100000"/>
              </a:lnSpc>
              <a:spcBef>
                <a:spcPts val="0"/>
              </a:spcBef>
              <a:buFont typeface="+mj-ea"/>
              <a:buAutoNum type="circleNumDbPlain"/>
            </a:pPr>
            <a:r>
              <a:rPr lang="en-US" altLang="ko-KR" sz="1000" dirty="0">
                <a:solidFill>
                  <a:srgbClr val="0070C0"/>
                </a:solidFill>
                <a:latin typeface="나눔스퀘어" panose="020B0600000101010101" pitchFamily="50" charset="-127"/>
                <a:ea typeface="나눔스퀘어" panose="020B0600000101010101" pitchFamily="50" charset="-127"/>
              </a:rPr>
              <a:t>Paper handwriting</a:t>
            </a:r>
          </a:p>
          <a:p>
            <a:pPr marL="177800" indent="-177800">
              <a:lnSpc>
                <a:spcPct val="100000"/>
              </a:lnSpc>
              <a:spcBef>
                <a:spcPts val="0"/>
              </a:spcBef>
              <a:buFont typeface="+mj-lt"/>
              <a:buAutoNum type="arabicPeriod"/>
            </a:pPr>
            <a:r>
              <a:rPr lang="en-US" altLang="ko-KR" sz="1050" dirty="0">
                <a:latin typeface="나눔스퀘어" panose="020B0600000101010101" pitchFamily="50" charset="-127"/>
                <a:ea typeface="나눔스퀘어" panose="020B0600000101010101" pitchFamily="50" charset="-127"/>
              </a:rPr>
              <a:t>Create your own MNIST neural network model for best performance including multiple concealed sneaking and rotation, and test the accuracy and </a:t>
            </a:r>
            <a:r>
              <a:rPr lang="en-US" altLang="ko-KR" sz="1050" dirty="0" err="1">
                <a:latin typeface="나눔스퀘어" panose="020B0600000101010101" pitchFamily="50" charset="-127"/>
                <a:ea typeface="나눔스퀘어" panose="020B0600000101010101" pitchFamily="50" charset="-127"/>
              </a:rPr>
              <a:t>hyperparameters</a:t>
            </a:r>
            <a:r>
              <a:rPr lang="en-US" altLang="ko-KR" sz="1050" dirty="0">
                <a:latin typeface="나눔스퀘어" panose="020B0600000101010101" pitchFamily="50" charset="-127"/>
                <a:ea typeface="나눔스퀘어" panose="020B0600000101010101" pitchFamily="50" charset="-127"/>
              </a:rPr>
              <a:t> with MNIST test data.</a:t>
            </a:r>
          </a:p>
          <a:p>
            <a:pPr lvl="1">
              <a:lnSpc>
                <a:spcPct val="100000"/>
              </a:lnSpc>
              <a:spcBef>
                <a:spcPts val="0"/>
              </a:spcBef>
            </a:pPr>
            <a:r>
              <a:rPr lang="en-US" altLang="ko-KR" sz="1000" dirty="0">
                <a:solidFill>
                  <a:srgbClr val="0070C0"/>
                </a:solidFill>
                <a:latin typeface="나눔스퀘어" panose="020B0600000101010101" pitchFamily="50" charset="-127"/>
                <a:ea typeface="나눔스퀘어" panose="020B0600000101010101" pitchFamily="50" charset="-127"/>
              </a:rPr>
              <a:t>Number of nodes in each hidden layer</a:t>
            </a:r>
          </a:p>
          <a:p>
            <a:pPr lvl="1">
              <a:lnSpc>
                <a:spcPct val="100000"/>
              </a:lnSpc>
              <a:spcBef>
                <a:spcPts val="0"/>
              </a:spcBef>
            </a:pPr>
            <a:r>
              <a:rPr lang="en-US" altLang="ko-KR" sz="1000" dirty="0">
                <a:solidFill>
                  <a:srgbClr val="0070C0"/>
                </a:solidFill>
                <a:latin typeface="나눔스퀘어" panose="020B0600000101010101" pitchFamily="50" charset="-127"/>
                <a:ea typeface="나눔스퀘어" panose="020B0600000101010101" pitchFamily="50" charset="-127"/>
              </a:rPr>
              <a:t>Learning rate</a:t>
            </a:r>
          </a:p>
          <a:p>
            <a:pPr lvl="1">
              <a:lnSpc>
                <a:spcPct val="100000"/>
              </a:lnSpc>
              <a:spcBef>
                <a:spcPts val="0"/>
              </a:spcBef>
            </a:pPr>
            <a:r>
              <a:rPr lang="en-US" altLang="ko-KR" sz="1000" dirty="0">
                <a:solidFill>
                  <a:srgbClr val="0070C0"/>
                </a:solidFill>
                <a:latin typeface="나눔스퀘어" panose="020B0600000101010101" pitchFamily="50" charset="-127"/>
                <a:ea typeface="나눔스퀘어" panose="020B0600000101010101" pitchFamily="50" charset="-127"/>
              </a:rPr>
              <a:t>Number of epochs</a:t>
            </a:r>
          </a:p>
          <a:p>
            <a:pPr lvl="1">
              <a:lnSpc>
                <a:spcPct val="100000"/>
              </a:lnSpc>
              <a:spcBef>
                <a:spcPts val="0"/>
              </a:spcBef>
            </a:pPr>
            <a:r>
              <a:rPr lang="en-US" altLang="ko-KR" sz="1000" dirty="0">
                <a:solidFill>
                  <a:srgbClr val="0070C0"/>
                </a:solidFill>
                <a:latin typeface="나눔스퀘어" panose="020B0600000101010101" pitchFamily="50" charset="-127"/>
                <a:ea typeface="나눔스퀘어" panose="020B0600000101010101" pitchFamily="50" charset="-127"/>
              </a:rPr>
              <a:t>Best performance</a:t>
            </a:r>
            <a:endParaRPr lang="en-US" altLang="ko-KR" sz="1100" dirty="0">
              <a:latin typeface="나눔스퀘어" panose="020B0600000101010101" pitchFamily="50" charset="-127"/>
              <a:ea typeface="나눔스퀘어" panose="020B0600000101010101" pitchFamily="50" charset="-127"/>
            </a:endParaRPr>
          </a:p>
          <a:p>
            <a:pPr marL="177800" indent="-177800">
              <a:lnSpc>
                <a:spcPct val="100000"/>
              </a:lnSpc>
              <a:spcBef>
                <a:spcPts val="0"/>
              </a:spcBef>
              <a:buFont typeface="+mj-lt"/>
              <a:buAutoNum type="arabicPeriod"/>
            </a:pPr>
            <a:r>
              <a:rPr lang="en-US" altLang="ko-KR" sz="1050" dirty="0">
                <a:latin typeface="나눔스퀘어" panose="020B0600000101010101" pitchFamily="50" charset="-127"/>
                <a:ea typeface="나눔스퀘어" panose="020B0600000101010101" pitchFamily="50" charset="-127"/>
              </a:rPr>
              <a:t>Accuracy of recognizing your own handwriting data with the model 2</a:t>
            </a:r>
          </a:p>
          <a:p>
            <a:pPr marL="177800" indent="-177800">
              <a:lnSpc>
                <a:spcPct val="100000"/>
              </a:lnSpc>
              <a:spcBef>
                <a:spcPts val="0"/>
              </a:spcBef>
              <a:buFont typeface="+mj-lt"/>
              <a:buAutoNum type="arabicPeriod"/>
            </a:pPr>
            <a:r>
              <a:rPr lang="en-US" altLang="ko-KR" sz="1050" dirty="0">
                <a:latin typeface="나눔스퀘어" panose="020B0600000101010101" pitchFamily="50" charset="-127"/>
                <a:ea typeface="나눔스퀘어" panose="020B0600000101010101" pitchFamily="50" charset="-127"/>
              </a:rPr>
              <a:t>Write down the reason for the incorrect answer in your own handwriting recognition</a:t>
            </a:r>
          </a:p>
          <a:p>
            <a:pPr marL="0" indent="0">
              <a:lnSpc>
                <a:spcPct val="100000"/>
              </a:lnSpc>
              <a:spcBef>
                <a:spcPts val="0"/>
              </a:spcBef>
              <a:buNone/>
            </a:pPr>
            <a:r>
              <a:rPr lang="en-US" altLang="ko-KR" sz="1050" dirty="0">
                <a:latin typeface="나눔스퀘어" panose="020B0600000101010101" pitchFamily="50" charset="-127"/>
                <a:ea typeface="나눔스퀘어" panose="020B0600000101010101" pitchFamily="50" charset="-127"/>
              </a:rPr>
              <a:t>         (Example) Image noise, learning rate problem</a:t>
            </a:r>
          </a:p>
          <a:p>
            <a:pPr>
              <a:lnSpc>
                <a:spcPct val="100000"/>
              </a:lnSpc>
              <a:spcBef>
                <a:spcPts val="0"/>
              </a:spcBef>
              <a:buFont typeface="+mj-lt"/>
              <a:buAutoNum type="arabicPeriod" startAt="5"/>
            </a:pPr>
            <a:r>
              <a:rPr lang="ko-KR" altLang="en-US" sz="1050" dirty="0" err="1">
                <a:latin typeface="나눔스퀘어" panose="020B0600000101010101" pitchFamily="50" charset="-127"/>
                <a:ea typeface="나눔스퀘어" panose="020B0600000101010101" pitchFamily="50" charset="-127"/>
              </a:rPr>
              <a:t>자기학번과</a:t>
            </a:r>
            <a:r>
              <a:rPr lang="ko-KR" altLang="en-US" sz="1050" dirty="0">
                <a:latin typeface="나눔스퀘어" panose="020B0600000101010101" pitchFamily="50" charset="-127"/>
                <a:ea typeface="나눔스퀘어" panose="020B0600000101010101" pitchFamily="50" charset="-127"/>
              </a:rPr>
              <a:t> 자기이름을 마지막에 출력합니다</a:t>
            </a:r>
            <a:r>
              <a:rPr lang="en-US" altLang="ko-KR" sz="1050" dirty="0">
                <a:latin typeface="나눔스퀘어" panose="020B0600000101010101" pitchFamily="50" charset="-127"/>
                <a:ea typeface="나눔스퀘어" panose="020B0600000101010101" pitchFamily="50" charset="-127"/>
              </a:rPr>
              <a:t> </a:t>
            </a:r>
          </a:p>
          <a:p>
            <a:pPr marL="0" indent="0">
              <a:lnSpc>
                <a:spcPct val="100000"/>
              </a:lnSpc>
              <a:spcBef>
                <a:spcPts val="0"/>
              </a:spcBef>
              <a:buNone/>
            </a:pPr>
            <a:endParaRPr lang="en-US" altLang="ko-KR" sz="1050" dirty="0">
              <a:latin typeface="나눔스퀘어" panose="020B0600000101010101" pitchFamily="50" charset="-127"/>
              <a:ea typeface="나눔스퀘어" panose="020B0600000101010101" pitchFamily="50" charset="-127"/>
            </a:endParaRPr>
          </a:p>
          <a:p>
            <a:pPr marL="177800" indent="-177800">
              <a:lnSpc>
                <a:spcPct val="100000"/>
              </a:lnSpc>
              <a:spcBef>
                <a:spcPts val="0"/>
              </a:spcBef>
              <a:buFont typeface="+mj-lt"/>
              <a:buAutoNum type="arabicPeriod"/>
            </a:pPr>
            <a:r>
              <a:rPr lang="ko-KR" altLang="en-US" sz="1050" dirty="0">
                <a:latin typeface="나눔스퀘어" panose="020B0600000101010101" pitchFamily="50" charset="-127"/>
                <a:ea typeface="나눔스퀘어" panose="020B0600000101010101" pitchFamily="50" charset="-127"/>
              </a:rPr>
              <a:t>자신의 </a:t>
            </a:r>
            <a:r>
              <a:rPr lang="ko-KR" altLang="en-US" sz="1050" dirty="0" err="1">
                <a:latin typeface="나눔스퀘어" panose="020B0600000101010101" pitchFamily="50" charset="-127"/>
                <a:ea typeface="나눔스퀘어" panose="020B0600000101010101" pitchFamily="50" charset="-127"/>
              </a:rPr>
              <a:t>손글씨</a:t>
            </a:r>
            <a:r>
              <a:rPr lang="ko-KR" altLang="en-US" sz="1050" dirty="0">
                <a:latin typeface="나눔스퀘어" panose="020B0600000101010101" pitchFamily="50" charset="-127"/>
                <a:ea typeface="나눔스퀘어" panose="020B0600000101010101" pitchFamily="50" charset="-127"/>
              </a:rPr>
              <a:t> 숫자 원본 이미지 출력 </a:t>
            </a:r>
            <a:r>
              <a:rPr lang="en-US" altLang="ko-KR" sz="1050" dirty="0">
                <a:latin typeface="나눔스퀘어" panose="020B0600000101010101" pitchFamily="50" charset="-127"/>
                <a:ea typeface="나눔스퀘어" panose="020B0600000101010101" pitchFamily="50" charset="-127"/>
              </a:rPr>
              <a:t>(</a:t>
            </a:r>
            <a:r>
              <a:rPr lang="ko-KR" altLang="en-US" sz="1050" dirty="0">
                <a:solidFill>
                  <a:srgbClr val="FF0000"/>
                </a:solidFill>
                <a:latin typeface="나눔스퀘어" panose="020B0600000101010101" pitchFamily="50" charset="-127"/>
                <a:ea typeface="나눔스퀘어" panose="020B0600000101010101" pitchFamily="50" charset="-127"/>
              </a:rPr>
              <a:t>학번</a:t>
            </a:r>
            <a:r>
              <a:rPr lang="en-US" altLang="ko-KR" sz="1050" dirty="0">
                <a:solidFill>
                  <a:srgbClr val="FF0000"/>
                </a:solidFill>
                <a:latin typeface="나눔스퀘어" panose="020B0600000101010101" pitchFamily="50" charset="-127"/>
                <a:ea typeface="나눔스퀘어" panose="020B0600000101010101" pitchFamily="50" charset="-127"/>
              </a:rPr>
              <a:t> </a:t>
            </a:r>
            <a:r>
              <a:rPr lang="ko-KR" altLang="en-US" sz="1050" dirty="0">
                <a:solidFill>
                  <a:srgbClr val="FF0000"/>
                </a:solidFill>
                <a:latin typeface="나눔스퀘어" panose="020B0600000101010101" pitchFamily="50" charset="-127"/>
                <a:ea typeface="나눔스퀘어" panose="020B0600000101010101" pitchFamily="50" charset="-127"/>
              </a:rPr>
              <a:t>또는 생년월일 </a:t>
            </a:r>
            <a:r>
              <a:rPr lang="en-US" altLang="ko-KR" sz="1050" dirty="0">
                <a:solidFill>
                  <a:srgbClr val="FF0000"/>
                </a:solidFill>
                <a:latin typeface="나눔스퀘어" panose="020B0600000101010101" pitchFamily="50" charset="-127"/>
                <a:ea typeface="나눔스퀘어" panose="020B0600000101010101" pitchFamily="50" charset="-127"/>
              </a:rPr>
              <a:t>YYMMDD</a:t>
            </a:r>
            <a:r>
              <a:rPr lang="en-US" altLang="ko-KR" sz="1050" dirty="0">
                <a:latin typeface="나눔스퀘어" panose="020B0600000101010101" pitchFamily="50" charset="-127"/>
                <a:ea typeface="나눔스퀘어" panose="020B0600000101010101" pitchFamily="50" charset="-127"/>
              </a:rPr>
              <a:t>) </a:t>
            </a:r>
            <a:r>
              <a:rPr lang="en-US" altLang="ko-KR" sz="1050" dirty="0" err="1">
                <a:solidFill>
                  <a:srgbClr val="00B050"/>
                </a:solidFill>
                <a:latin typeface="나눔스퀘어" panose="020B0600000101010101" pitchFamily="50" charset="-127"/>
                <a:ea typeface="나눔스퀘어" panose="020B0600000101010101" pitchFamily="50" charset="-127"/>
              </a:rPr>
              <a:t>matplotlib.pyplot.subplot</a:t>
            </a:r>
            <a:r>
              <a:rPr lang="en-US" altLang="ko-KR" sz="1050" dirty="0">
                <a:solidFill>
                  <a:srgbClr val="00B050"/>
                </a:solidFill>
                <a:latin typeface="나눔스퀘어" panose="020B0600000101010101" pitchFamily="50" charset="-127"/>
                <a:ea typeface="나눔스퀘어" panose="020B0600000101010101" pitchFamily="50" charset="-127"/>
              </a:rPr>
              <a:t>(1, 6, position) </a:t>
            </a:r>
          </a:p>
          <a:p>
            <a:pPr marL="800100" lvl="1" indent="-342900">
              <a:lnSpc>
                <a:spcPct val="100000"/>
              </a:lnSpc>
              <a:spcBef>
                <a:spcPts val="0"/>
              </a:spcBef>
              <a:buFont typeface="+mj-ea"/>
              <a:buAutoNum type="circleNumDbPlain"/>
            </a:pPr>
            <a:r>
              <a:rPr lang="ko-KR" altLang="en-US" sz="1000" dirty="0" err="1">
                <a:solidFill>
                  <a:srgbClr val="0070C0"/>
                </a:solidFill>
                <a:latin typeface="나눔스퀘어" panose="020B0600000101010101" pitchFamily="50" charset="-127"/>
                <a:ea typeface="나눔스퀘어" panose="020B0600000101010101" pitchFamily="50" charset="-127"/>
              </a:rPr>
              <a:t>그림판</a:t>
            </a:r>
            <a:r>
              <a:rPr lang="ko-KR" altLang="en-US" sz="1000" dirty="0">
                <a:solidFill>
                  <a:srgbClr val="0070C0"/>
                </a:solidFill>
                <a:latin typeface="나눔스퀘어" panose="020B0600000101010101" pitchFamily="50" charset="-127"/>
                <a:ea typeface="나눔스퀘어" panose="020B0600000101010101" pitchFamily="50" charset="-127"/>
              </a:rPr>
              <a:t> </a:t>
            </a:r>
            <a:r>
              <a:rPr lang="en-US" altLang="ko-KR" sz="1000" dirty="0">
                <a:solidFill>
                  <a:srgbClr val="0070C0"/>
                </a:solidFill>
                <a:latin typeface="나눔스퀘어" panose="020B0600000101010101" pitchFamily="50" charset="-127"/>
                <a:ea typeface="나눔스퀘어" panose="020B0600000101010101" pitchFamily="50" charset="-127"/>
              </a:rPr>
              <a:t>SW </a:t>
            </a:r>
            <a:r>
              <a:rPr lang="ko-KR" altLang="en-US" sz="1000" dirty="0" err="1">
                <a:solidFill>
                  <a:srgbClr val="0070C0"/>
                </a:solidFill>
                <a:latin typeface="나눔스퀘어" panose="020B0600000101010101" pitchFamily="50" charset="-127"/>
                <a:ea typeface="나눔스퀘어" panose="020B0600000101010101" pitchFamily="50" charset="-127"/>
              </a:rPr>
              <a:t>손글씨</a:t>
            </a:r>
            <a:endParaRPr lang="en-US" altLang="ko-KR" sz="1000" dirty="0">
              <a:solidFill>
                <a:srgbClr val="0070C0"/>
              </a:solidFill>
              <a:latin typeface="나눔스퀘어" panose="020B0600000101010101" pitchFamily="50" charset="-127"/>
              <a:ea typeface="나눔스퀘어" panose="020B0600000101010101" pitchFamily="50" charset="-127"/>
            </a:endParaRPr>
          </a:p>
          <a:p>
            <a:pPr marL="800100" lvl="1" indent="-342900">
              <a:lnSpc>
                <a:spcPct val="100000"/>
              </a:lnSpc>
              <a:spcBef>
                <a:spcPts val="0"/>
              </a:spcBef>
              <a:buFont typeface="+mj-ea"/>
              <a:buAutoNum type="circleNumDbPlain"/>
            </a:pPr>
            <a:r>
              <a:rPr lang="ko-KR" altLang="en-US" sz="1000" dirty="0">
                <a:solidFill>
                  <a:srgbClr val="0070C0"/>
                </a:solidFill>
                <a:latin typeface="나눔스퀘어" panose="020B0600000101010101" pitchFamily="50" charset="-127"/>
                <a:ea typeface="나눔스퀘어" panose="020B0600000101010101" pitchFamily="50" charset="-127"/>
              </a:rPr>
              <a:t>종이 </a:t>
            </a:r>
            <a:r>
              <a:rPr lang="ko-KR" altLang="en-US" sz="1000" dirty="0" err="1">
                <a:solidFill>
                  <a:srgbClr val="0070C0"/>
                </a:solidFill>
                <a:latin typeface="나눔스퀘어" panose="020B0600000101010101" pitchFamily="50" charset="-127"/>
                <a:ea typeface="나눔스퀘어" panose="020B0600000101010101" pitchFamily="50" charset="-127"/>
              </a:rPr>
              <a:t>손글씨</a:t>
            </a:r>
            <a:endParaRPr lang="en-US" altLang="ko-KR" sz="1000" dirty="0">
              <a:solidFill>
                <a:srgbClr val="0070C0"/>
              </a:solidFill>
              <a:latin typeface="나눔스퀘어" panose="020B0600000101010101" pitchFamily="50" charset="-127"/>
              <a:ea typeface="나눔스퀘어" panose="020B0600000101010101" pitchFamily="50" charset="-127"/>
            </a:endParaRPr>
          </a:p>
          <a:p>
            <a:pPr marL="177800" indent="-177800">
              <a:lnSpc>
                <a:spcPct val="100000"/>
              </a:lnSpc>
              <a:spcBef>
                <a:spcPts val="0"/>
              </a:spcBef>
              <a:buFont typeface="+mj-lt"/>
              <a:buAutoNum type="arabicPeriod"/>
            </a:pPr>
            <a:r>
              <a:rPr lang="ko-KR" altLang="en-US" sz="1050" dirty="0">
                <a:latin typeface="나눔스퀘어" panose="020B0600000101010101" pitchFamily="50" charset="-127"/>
                <a:ea typeface="나눔스퀘어" panose="020B0600000101010101" pitchFamily="50" charset="-127"/>
              </a:rPr>
              <a:t>다중 은닉 </a:t>
            </a:r>
            <a:r>
              <a:rPr lang="ko-KR" altLang="en-US" sz="1050" dirty="0" err="1">
                <a:latin typeface="나눔스퀘어" panose="020B0600000101010101" pitchFamily="50" charset="-127"/>
                <a:ea typeface="나눔스퀘어" panose="020B0600000101010101" pitchFamily="50" charset="-127"/>
              </a:rPr>
              <a:t>계충과</a:t>
            </a:r>
            <a:r>
              <a:rPr lang="ko-KR" altLang="en-US" sz="1050" dirty="0">
                <a:latin typeface="나눔스퀘어" panose="020B0600000101010101" pitchFamily="50" charset="-127"/>
                <a:ea typeface="나눔스퀘어" panose="020B0600000101010101" pitchFamily="50" charset="-127"/>
              </a:rPr>
              <a:t> 회전을 포함하여 최고의 성능을 내도록 나만의 </a:t>
            </a:r>
            <a:r>
              <a:rPr lang="en-US" altLang="ko-KR" sz="1050" dirty="0">
                <a:latin typeface="나눔스퀘어" panose="020B0600000101010101" pitchFamily="50" charset="-127"/>
                <a:ea typeface="나눔스퀘어" panose="020B0600000101010101" pitchFamily="50" charset="-127"/>
              </a:rPr>
              <a:t>MNIST </a:t>
            </a:r>
            <a:r>
              <a:rPr lang="ko-KR" altLang="en-US" sz="1050" dirty="0">
                <a:latin typeface="나눔스퀘어" panose="020B0600000101010101" pitchFamily="50" charset="-127"/>
                <a:ea typeface="나눔스퀘어" panose="020B0600000101010101" pitchFamily="50" charset="-127"/>
              </a:rPr>
              <a:t>신경망 모델을 만들고 </a:t>
            </a:r>
            <a:r>
              <a:rPr lang="en-US" altLang="ko-KR" sz="1050" dirty="0">
                <a:latin typeface="나눔스퀘어" panose="020B0600000101010101" pitchFamily="50" charset="-127"/>
                <a:ea typeface="나눔스퀘어" panose="020B0600000101010101" pitchFamily="50" charset="-127"/>
              </a:rPr>
              <a:t>MNIST </a:t>
            </a:r>
            <a:r>
              <a:rPr lang="ko-KR" altLang="en-US" sz="1050" dirty="0">
                <a:latin typeface="나눔스퀘어" panose="020B0600000101010101" pitchFamily="50" charset="-127"/>
                <a:ea typeface="나눔스퀘어" panose="020B0600000101010101" pitchFamily="50" charset="-127"/>
              </a:rPr>
              <a:t>테스트</a:t>
            </a:r>
            <a:r>
              <a:rPr lang="en-US" altLang="ko-KR" sz="1050" dirty="0">
                <a:latin typeface="나눔스퀘어" panose="020B0600000101010101" pitchFamily="50" charset="-127"/>
                <a:ea typeface="나눔스퀘어" panose="020B0600000101010101" pitchFamily="50" charset="-127"/>
              </a:rPr>
              <a:t> </a:t>
            </a:r>
            <a:r>
              <a:rPr lang="ko-KR" altLang="en-US" sz="1050" dirty="0">
                <a:latin typeface="나눔스퀘어" panose="020B0600000101010101" pitchFamily="50" charset="-127"/>
                <a:ea typeface="나눔스퀘어" panose="020B0600000101010101" pitchFamily="50" charset="-127"/>
              </a:rPr>
              <a:t>데이터로 테스트한 정확도와 </a:t>
            </a:r>
            <a:r>
              <a:rPr lang="ko-KR" altLang="en-US" sz="1050" dirty="0" err="1">
                <a:latin typeface="나눔스퀘어" panose="020B0600000101010101" pitchFamily="50" charset="-127"/>
                <a:ea typeface="나눔스퀘어" panose="020B0600000101010101" pitchFamily="50" charset="-127"/>
              </a:rPr>
              <a:t>하이퍼파라미터들</a:t>
            </a:r>
            <a:endParaRPr lang="en-US" altLang="ko-KR" sz="1050" dirty="0">
              <a:latin typeface="나눔스퀘어" panose="020B0600000101010101" pitchFamily="50" charset="-127"/>
              <a:ea typeface="나눔스퀘어" panose="020B0600000101010101" pitchFamily="50" charset="-127"/>
            </a:endParaRPr>
          </a:p>
          <a:p>
            <a:pPr lvl="1">
              <a:lnSpc>
                <a:spcPct val="100000"/>
              </a:lnSpc>
              <a:spcBef>
                <a:spcPts val="0"/>
              </a:spcBef>
            </a:pPr>
            <a:r>
              <a:rPr lang="ko-KR" altLang="en-US" sz="1000" dirty="0">
                <a:solidFill>
                  <a:srgbClr val="0070C0"/>
                </a:solidFill>
                <a:latin typeface="나눔스퀘어" panose="020B0600000101010101" pitchFamily="50" charset="-127"/>
                <a:ea typeface="나눔스퀘어" panose="020B0600000101010101" pitchFamily="50" charset="-127"/>
              </a:rPr>
              <a:t>각 은닉 계층 노드 수</a:t>
            </a:r>
            <a:endParaRPr lang="en-US" altLang="ko-KR" sz="1000" dirty="0">
              <a:solidFill>
                <a:srgbClr val="0070C0"/>
              </a:solidFill>
              <a:latin typeface="나눔스퀘어" panose="020B0600000101010101" pitchFamily="50" charset="-127"/>
              <a:ea typeface="나눔스퀘어" panose="020B0600000101010101" pitchFamily="50" charset="-127"/>
            </a:endParaRPr>
          </a:p>
          <a:p>
            <a:pPr lvl="1">
              <a:lnSpc>
                <a:spcPct val="100000"/>
              </a:lnSpc>
              <a:spcBef>
                <a:spcPts val="0"/>
              </a:spcBef>
            </a:pPr>
            <a:r>
              <a:rPr lang="ko-KR" altLang="en-US" sz="1000" dirty="0" err="1">
                <a:solidFill>
                  <a:srgbClr val="0070C0"/>
                </a:solidFill>
                <a:latin typeface="나눔스퀘어" panose="020B0600000101010101" pitchFamily="50" charset="-127"/>
                <a:ea typeface="나눔스퀘어" panose="020B0600000101010101" pitchFamily="50" charset="-127"/>
              </a:rPr>
              <a:t>학습률</a:t>
            </a:r>
            <a:endParaRPr lang="en-US" altLang="ko-KR" sz="1000" dirty="0">
              <a:solidFill>
                <a:srgbClr val="0070C0"/>
              </a:solidFill>
              <a:latin typeface="나눔스퀘어" panose="020B0600000101010101" pitchFamily="50" charset="-127"/>
              <a:ea typeface="나눔스퀘어" panose="020B0600000101010101" pitchFamily="50" charset="-127"/>
            </a:endParaRPr>
          </a:p>
          <a:p>
            <a:pPr lvl="1">
              <a:lnSpc>
                <a:spcPct val="100000"/>
              </a:lnSpc>
              <a:spcBef>
                <a:spcPts val="0"/>
              </a:spcBef>
            </a:pPr>
            <a:r>
              <a:rPr lang="ko-KR" altLang="en-US" sz="1000" dirty="0">
                <a:solidFill>
                  <a:srgbClr val="0070C0"/>
                </a:solidFill>
                <a:latin typeface="나눔스퀘어" panose="020B0600000101010101" pitchFamily="50" charset="-127"/>
                <a:ea typeface="나눔스퀘어" panose="020B0600000101010101" pitchFamily="50" charset="-127"/>
              </a:rPr>
              <a:t>주기 수</a:t>
            </a:r>
            <a:endParaRPr lang="en-US" altLang="ko-KR" sz="1000" dirty="0">
              <a:solidFill>
                <a:srgbClr val="0070C0"/>
              </a:solidFill>
              <a:latin typeface="나눔스퀘어" panose="020B0600000101010101" pitchFamily="50" charset="-127"/>
              <a:ea typeface="나눔스퀘어" panose="020B0600000101010101" pitchFamily="50" charset="-127"/>
            </a:endParaRPr>
          </a:p>
          <a:p>
            <a:pPr lvl="1">
              <a:lnSpc>
                <a:spcPct val="100000"/>
              </a:lnSpc>
              <a:spcBef>
                <a:spcPts val="0"/>
              </a:spcBef>
            </a:pPr>
            <a:r>
              <a:rPr lang="ko-KR" altLang="en-US" sz="1000" dirty="0">
                <a:solidFill>
                  <a:srgbClr val="0070C0"/>
                </a:solidFill>
                <a:latin typeface="나눔스퀘어" panose="020B0600000101010101" pitchFamily="50" charset="-127"/>
                <a:ea typeface="나눔스퀘어" panose="020B0600000101010101" pitchFamily="50" charset="-127"/>
              </a:rPr>
              <a:t>최고 정확도 </a:t>
            </a:r>
            <a:endParaRPr lang="en-US" altLang="ko-KR" sz="1050" dirty="0">
              <a:latin typeface="나눔스퀘어" panose="020B0600000101010101" pitchFamily="50" charset="-127"/>
              <a:ea typeface="나눔스퀘어" panose="020B0600000101010101" pitchFamily="50" charset="-127"/>
            </a:endParaRPr>
          </a:p>
          <a:p>
            <a:pPr marL="177800" indent="-177800">
              <a:lnSpc>
                <a:spcPct val="100000"/>
              </a:lnSpc>
              <a:spcBef>
                <a:spcPts val="0"/>
              </a:spcBef>
              <a:buFont typeface="+mj-lt"/>
              <a:buAutoNum type="arabicPeriod"/>
            </a:pPr>
            <a:r>
              <a:rPr lang="en-US" altLang="ko-KR" sz="1050" dirty="0">
                <a:latin typeface="나눔스퀘어" panose="020B0600000101010101" pitchFamily="50" charset="-127"/>
                <a:ea typeface="나눔스퀘어" panose="020B0600000101010101" pitchFamily="50" charset="-127"/>
              </a:rPr>
              <a:t>2</a:t>
            </a:r>
            <a:r>
              <a:rPr lang="ko-KR" altLang="en-US" sz="1050" dirty="0">
                <a:latin typeface="나눔스퀘어" panose="020B0600000101010101" pitchFamily="50" charset="-127"/>
                <a:ea typeface="나눔스퀘어" panose="020B0600000101010101" pitchFamily="50" charset="-127"/>
              </a:rPr>
              <a:t>번 모델로 나만의 </a:t>
            </a:r>
            <a:r>
              <a:rPr lang="ko-KR" altLang="en-US" sz="1050" dirty="0" err="1">
                <a:latin typeface="나눔스퀘어" panose="020B0600000101010101" pitchFamily="50" charset="-127"/>
                <a:ea typeface="나눔스퀘어" panose="020B0600000101010101" pitchFamily="50" charset="-127"/>
              </a:rPr>
              <a:t>손글씨</a:t>
            </a:r>
            <a:r>
              <a:rPr lang="ko-KR" altLang="en-US" sz="1050" dirty="0">
                <a:latin typeface="나눔스퀘어" panose="020B0600000101010101" pitchFamily="50" charset="-127"/>
                <a:ea typeface="나눔스퀘어" panose="020B0600000101010101" pitchFamily="50" charset="-127"/>
              </a:rPr>
              <a:t> 데이터를 인식해본 정확도를 출력합니다</a:t>
            </a:r>
            <a:endParaRPr lang="en-US" altLang="ko-KR" sz="1050" dirty="0">
              <a:latin typeface="나눔스퀘어" panose="020B0600000101010101" pitchFamily="50" charset="-127"/>
              <a:ea typeface="나눔스퀘어" panose="020B0600000101010101" pitchFamily="50" charset="-127"/>
            </a:endParaRPr>
          </a:p>
          <a:p>
            <a:pPr marL="177800" indent="-177800">
              <a:lnSpc>
                <a:spcPct val="100000"/>
              </a:lnSpc>
              <a:spcBef>
                <a:spcPts val="0"/>
              </a:spcBef>
              <a:buFont typeface="+mj-lt"/>
              <a:buAutoNum type="arabicPeriod"/>
            </a:pPr>
            <a:r>
              <a:rPr lang="ko-KR" altLang="en-US" sz="1050" dirty="0">
                <a:latin typeface="나눔스퀘어" panose="020B0600000101010101" pitchFamily="50" charset="-127"/>
                <a:ea typeface="나눔스퀘어" panose="020B0600000101010101" pitchFamily="50" charset="-127"/>
              </a:rPr>
              <a:t>나만의 </a:t>
            </a:r>
            <a:r>
              <a:rPr lang="ko-KR" altLang="en-US" sz="1050" dirty="0" err="1">
                <a:latin typeface="나눔스퀘어" panose="020B0600000101010101" pitchFamily="50" charset="-127"/>
                <a:ea typeface="나눔스퀘어" panose="020B0600000101010101" pitchFamily="50" charset="-127"/>
              </a:rPr>
              <a:t>손글씨</a:t>
            </a:r>
            <a:r>
              <a:rPr lang="ko-KR" altLang="en-US" sz="1050" dirty="0">
                <a:latin typeface="나눔스퀘어" panose="020B0600000101010101" pitchFamily="50" charset="-127"/>
                <a:ea typeface="나눔스퀘어" panose="020B0600000101010101" pitchFamily="50" charset="-127"/>
              </a:rPr>
              <a:t> 인식에서 오답이 나오는 이유를 생각해서 적어 봅니다</a:t>
            </a:r>
            <a:endParaRPr lang="en-US" altLang="ko-KR" sz="1050" dirty="0">
              <a:latin typeface="나눔스퀘어" panose="020B0600000101010101" pitchFamily="50" charset="-127"/>
              <a:ea typeface="나눔스퀘어" panose="020B0600000101010101" pitchFamily="50" charset="-127"/>
            </a:endParaRPr>
          </a:p>
          <a:p>
            <a:pPr marL="0" indent="0">
              <a:lnSpc>
                <a:spcPct val="100000"/>
              </a:lnSpc>
              <a:spcBef>
                <a:spcPts val="0"/>
              </a:spcBef>
              <a:buNone/>
            </a:pPr>
            <a:r>
              <a:rPr lang="en-US" altLang="ko-KR" sz="1050" dirty="0">
                <a:latin typeface="나눔스퀘어" panose="020B0600000101010101" pitchFamily="50" charset="-127"/>
                <a:ea typeface="나눔스퀘어" panose="020B0600000101010101" pitchFamily="50" charset="-127"/>
              </a:rPr>
              <a:t>         (</a:t>
            </a:r>
            <a:r>
              <a:rPr lang="ko-KR" altLang="en-US" sz="1050" dirty="0">
                <a:latin typeface="나눔스퀘어" panose="020B0600000101010101" pitchFamily="50" charset="-127"/>
                <a:ea typeface="나눔스퀘어" panose="020B0600000101010101" pitchFamily="50" charset="-127"/>
              </a:rPr>
              <a:t>예</a:t>
            </a:r>
            <a:r>
              <a:rPr lang="en-US" altLang="ko-KR" sz="1050" dirty="0">
                <a:latin typeface="나눔스퀘어" panose="020B0600000101010101" pitchFamily="50" charset="-127"/>
                <a:ea typeface="나눔스퀘어" panose="020B0600000101010101" pitchFamily="50" charset="-127"/>
              </a:rPr>
              <a:t>) </a:t>
            </a:r>
            <a:r>
              <a:rPr lang="ko-KR" altLang="en-US" sz="1050" dirty="0">
                <a:latin typeface="나눔스퀘어" panose="020B0600000101010101" pitchFamily="50" charset="-127"/>
                <a:ea typeface="나눔스퀘어" panose="020B0600000101010101" pitchFamily="50" charset="-127"/>
              </a:rPr>
              <a:t>이미지의 노이즈</a:t>
            </a:r>
            <a:r>
              <a:rPr lang="en-US" altLang="ko-KR" sz="1050" dirty="0">
                <a:latin typeface="나눔스퀘어" panose="020B0600000101010101" pitchFamily="50" charset="-127"/>
                <a:ea typeface="나눔스퀘어" panose="020B0600000101010101" pitchFamily="50" charset="-127"/>
              </a:rPr>
              <a:t>, </a:t>
            </a:r>
            <a:r>
              <a:rPr lang="ko-KR" altLang="en-US" sz="1050" dirty="0" err="1">
                <a:latin typeface="나눔스퀘어" panose="020B0600000101010101" pitchFamily="50" charset="-127"/>
                <a:ea typeface="나눔스퀘어" panose="020B0600000101010101" pitchFamily="50" charset="-127"/>
              </a:rPr>
              <a:t>학습률</a:t>
            </a:r>
            <a:r>
              <a:rPr lang="ko-KR" altLang="en-US" sz="1050" dirty="0">
                <a:latin typeface="나눔스퀘어" panose="020B0600000101010101" pitchFamily="50" charset="-127"/>
                <a:ea typeface="나눔스퀘어" panose="020B0600000101010101" pitchFamily="50" charset="-127"/>
              </a:rPr>
              <a:t> 문제 등</a:t>
            </a:r>
            <a:endParaRPr lang="en-US" altLang="ko-KR" sz="1050" dirty="0">
              <a:latin typeface="나눔스퀘어" panose="020B0600000101010101" pitchFamily="50" charset="-127"/>
              <a:ea typeface="나눔스퀘어" panose="020B0600000101010101" pitchFamily="50" charset="-127"/>
            </a:endParaRPr>
          </a:p>
          <a:p>
            <a:pPr marL="177800" indent="-177800">
              <a:lnSpc>
                <a:spcPct val="100000"/>
              </a:lnSpc>
              <a:spcBef>
                <a:spcPts val="0"/>
              </a:spcBef>
              <a:buFont typeface="+mj-lt"/>
              <a:buAutoNum type="arabicPeriod" startAt="5"/>
            </a:pPr>
            <a:r>
              <a:rPr lang="ko-KR" altLang="en-US" sz="1050" dirty="0" err="1">
                <a:latin typeface="나눔스퀘어" panose="020B0600000101010101" pitchFamily="50" charset="-127"/>
                <a:ea typeface="나눔스퀘어" panose="020B0600000101010101" pitchFamily="50" charset="-127"/>
              </a:rPr>
              <a:t>자기학번과</a:t>
            </a:r>
            <a:r>
              <a:rPr lang="ko-KR" altLang="en-US" sz="1050" dirty="0">
                <a:latin typeface="나눔스퀘어" panose="020B0600000101010101" pitchFamily="50" charset="-127"/>
                <a:ea typeface="나눔스퀘어" panose="020B0600000101010101" pitchFamily="50" charset="-127"/>
              </a:rPr>
              <a:t> 자기이름을 마지막에 출력합니다</a:t>
            </a:r>
            <a:r>
              <a:rPr lang="en-US" altLang="ko-KR" sz="1050" dirty="0">
                <a:latin typeface="나눔스퀘어" panose="020B0600000101010101" pitchFamily="50" charset="-127"/>
                <a:ea typeface="나눔스퀘어" panose="020B0600000101010101" pitchFamily="50" charset="-127"/>
              </a:rPr>
              <a:t> </a:t>
            </a:r>
          </a:p>
        </p:txBody>
      </p:sp>
      <p:pic>
        <p:nvPicPr>
          <p:cNvPr id="15" name="그림 14"/>
          <p:cNvPicPr>
            <a:picLocks noChangeAspect="1"/>
          </p:cNvPicPr>
          <p:nvPr/>
        </p:nvPicPr>
        <p:blipFill>
          <a:blip r:embed="rId3"/>
          <a:stretch>
            <a:fillRect/>
          </a:stretch>
        </p:blipFill>
        <p:spPr>
          <a:xfrm>
            <a:off x="7414115" y="2194580"/>
            <a:ext cx="4770120" cy="4305300"/>
          </a:xfrm>
          <a:prstGeom prst="rect">
            <a:avLst/>
          </a:prstGeom>
          <a:ln>
            <a:solidFill>
              <a:srgbClr val="00B050"/>
            </a:solidFill>
          </a:ln>
        </p:spPr>
      </p:pic>
      <p:pic>
        <p:nvPicPr>
          <p:cNvPr id="22" name="그림 21"/>
          <p:cNvPicPr>
            <a:picLocks noChangeAspect="1"/>
          </p:cNvPicPr>
          <p:nvPr/>
        </p:nvPicPr>
        <p:blipFill>
          <a:blip r:embed="rId4"/>
          <a:stretch>
            <a:fillRect/>
          </a:stretch>
        </p:blipFill>
        <p:spPr>
          <a:xfrm>
            <a:off x="7414115" y="141954"/>
            <a:ext cx="4769358" cy="1994916"/>
          </a:xfrm>
          <a:prstGeom prst="rect">
            <a:avLst/>
          </a:prstGeom>
          <a:ln>
            <a:solidFill>
              <a:srgbClr val="00B050"/>
            </a:solidFill>
          </a:ln>
        </p:spPr>
      </p:pic>
    </p:spTree>
    <p:extLst>
      <p:ext uri="{BB962C8B-B14F-4D97-AF65-F5344CB8AC3E}">
        <p14:creationId xmlns:p14="http://schemas.microsoft.com/office/powerpoint/2010/main" val="419615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Autofit/>
          </a:bodyPr>
          <a:lstStyle/>
          <a:p>
            <a:r>
              <a:rPr lang="en" altLang="ko-KR" dirty="0">
                <a:solidFill>
                  <a:srgbClr val="C00000"/>
                </a:solidFill>
              </a:rPr>
              <a:t>Chapter 23</a:t>
            </a:r>
            <a:br>
              <a:rPr lang="en" altLang="ko-KR" dirty="0"/>
            </a:br>
            <a:r>
              <a:rPr lang="en-US" altLang="ko-KR" b="1" dirty="0"/>
              <a:t>Inside the Mind of a Neural Network</a:t>
            </a:r>
            <a:br>
              <a:rPr lang="en-US" altLang="ko-KR" dirty="0"/>
            </a:br>
            <a:r>
              <a:rPr lang="ko-KR" altLang="en-US" dirty="0">
                <a:solidFill>
                  <a:schemeClr val="tx1">
                    <a:lumMod val="50000"/>
                    <a:lumOff val="50000"/>
                  </a:schemeClr>
                </a:solidFill>
              </a:rPr>
              <a:t>신경망의 마음속 들여다보기</a:t>
            </a:r>
            <a:endParaRPr lang="ko-KR" altLang="en-US" dirty="0"/>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14</a:t>
            </a:fld>
            <a:endParaRPr lang="ko-KR" altLang="en-US"/>
          </a:p>
        </p:txBody>
      </p:sp>
    </p:spTree>
    <p:extLst>
      <p:ext uri="{BB962C8B-B14F-4D97-AF65-F5344CB8AC3E}">
        <p14:creationId xmlns:p14="http://schemas.microsoft.com/office/powerpoint/2010/main" val="1332554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Logistic and Logit</a:t>
            </a:r>
            <a:r>
              <a:rPr lang="ko-KR" altLang="en-US" dirty="0"/>
              <a:t> </a:t>
            </a:r>
            <a:r>
              <a:rPr lang="en-US" altLang="ko-KR" dirty="0"/>
              <a:t>Functions</a:t>
            </a:r>
            <a:br>
              <a:rPr lang="en-US" altLang="ko-KR" dirty="0"/>
            </a:br>
            <a:r>
              <a:rPr lang="ko-KR" altLang="en-US" sz="3600" dirty="0" err="1">
                <a:solidFill>
                  <a:schemeClr val="tx1">
                    <a:lumMod val="50000"/>
                    <a:lumOff val="50000"/>
                  </a:schemeClr>
                </a:solidFill>
              </a:rPr>
              <a:t>로지스틱</a:t>
            </a:r>
            <a:r>
              <a:rPr lang="en-US" altLang="ko-KR" sz="3600" dirty="0">
                <a:solidFill>
                  <a:schemeClr val="tx1">
                    <a:lumMod val="50000"/>
                    <a:lumOff val="50000"/>
                  </a:schemeClr>
                </a:solidFill>
              </a:rPr>
              <a:t> </a:t>
            </a:r>
            <a:r>
              <a:rPr lang="ko-KR" altLang="en-US" sz="3600" dirty="0">
                <a:solidFill>
                  <a:schemeClr val="tx1">
                    <a:lumMod val="50000"/>
                    <a:lumOff val="50000"/>
                  </a:schemeClr>
                </a:solidFill>
              </a:rPr>
              <a:t>함수와 </a:t>
            </a:r>
            <a:r>
              <a:rPr lang="ko-KR" altLang="en-US" sz="3600" dirty="0" err="1">
                <a:solidFill>
                  <a:schemeClr val="tx1">
                    <a:lumMod val="50000"/>
                    <a:lumOff val="50000"/>
                  </a:schemeClr>
                </a:solidFill>
              </a:rPr>
              <a:t>로지트</a:t>
            </a:r>
            <a:r>
              <a:rPr lang="ko-KR" altLang="en-US" sz="3600" dirty="0">
                <a:solidFill>
                  <a:schemeClr val="tx1">
                    <a:lumMod val="50000"/>
                    <a:lumOff val="50000"/>
                  </a:schemeClr>
                </a:solidFill>
              </a:rPr>
              <a:t> 함수</a:t>
            </a:r>
            <a:endParaRPr lang="ko-KR" altLang="en-US" dirty="0"/>
          </a:p>
        </p:txBody>
      </p:sp>
      <p:sp>
        <p:nvSpPr>
          <p:cNvPr id="3" name="내용 개체 틀 2"/>
          <p:cNvSpPr>
            <a:spLocks noGrp="1"/>
          </p:cNvSpPr>
          <p:nvPr>
            <p:ph idx="1"/>
          </p:nvPr>
        </p:nvSpPr>
        <p:spPr>
          <a:xfrm>
            <a:off x="1721922" y="1825624"/>
            <a:ext cx="6436426" cy="4658303"/>
          </a:xfrm>
        </p:spPr>
        <p:txBody>
          <a:bodyPr>
            <a:normAutofit/>
          </a:bodyPr>
          <a:lstStyle/>
          <a:p>
            <a:r>
              <a:rPr lang="en-US" altLang="ko-KR" sz="2000" dirty="0"/>
              <a:t>If y = f(x) </a:t>
            </a:r>
            <a:r>
              <a:rPr lang="en-US" altLang="ko-KR" sz="2000" dirty="0">
                <a:latin typeface="나눔스퀘어" panose="020B0600000101010101" pitchFamily="50" charset="-127"/>
                <a:ea typeface="나눔스퀘어" panose="020B0600000101010101" pitchFamily="50" charset="-127"/>
              </a:rPr>
              <a:t>was</a:t>
            </a:r>
            <a:r>
              <a:rPr lang="en-US" altLang="ko-KR" sz="2000" dirty="0"/>
              <a:t> the forward activation then the inverse  is x =  g(y). </a:t>
            </a:r>
          </a:p>
          <a:p>
            <a:r>
              <a:rPr lang="ko-KR" altLang="en-US" sz="2000" dirty="0"/>
              <a:t>순방향 활성화가 </a:t>
            </a:r>
            <a:r>
              <a:rPr lang="en-US" altLang="ko-KR" sz="2000" dirty="0"/>
              <a:t>y = f(x) </a:t>
            </a:r>
            <a:r>
              <a:rPr lang="ko-KR" altLang="en-US" sz="2000" dirty="0"/>
              <a:t>였다면 역방향 활성화는 </a:t>
            </a:r>
            <a:r>
              <a:rPr lang="en-US" altLang="ko-KR" sz="2000" dirty="0"/>
              <a:t>x = g(y).</a:t>
            </a:r>
          </a:p>
          <a:p>
            <a:r>
              <a:rPr lang="en-US" altLang="ko-KR" sz="2000" dirty="0"/>
              <a:t>logistic sigmoid function  </a:t>
            </a:r>
          </a:p>
          <a:p>
            <a:r>
              <a:rPr lang="en-US" altLang="ko-KR" sz="2000" dirty="0"/>
              <a:t>logit function</a:t>
            </a:r>
          </a:p>
          <a:p>
            <a:endParaRPr lang="en-US" altLang="ko-KR" sz="2000" dirty="0"/>
          </a:p>
          <a:p>
            <a:pPr marL="0" marR="2506345" indent="0">
              <a:lnSpc>
                <a:spcPct val="100000"/>
              </a:lnSpc>
              <a:spcBef>
                <a:spcPts val="0"/>
              </a:spcBef>
              <a:buNone/>
            </a:pPr>
            <a:endParaRPr lang="es-ES" altLang="ko-KR" sz="2000" dirty="0">
              <a:latin typeface="나눔스퀘어" panose="020B0600000101010101" pitchFamily="50" charset="-127"/>
              <a:ea typeface="나눔스퀘어" panose="020B0600000101010101" pitchFamily="50" charset="-127"/>
              <a:cs typeface="Times New Roman"/>
            </a:endParaRPr>
          </a:p>
          <a:p>
            <a:pPr marL="0" marR="2506345" indent="0">
              <a:lnSpc>
                <a:spcPct val="100000"/>
              </a:lnSpc>
              <a:spcBef>
                <a:spcPts val="0"/>
              </a:spcBef>
              <a:buNone/>
            </a:pPr>
            <a:endParaRPr lang="es-ES" altLang="ko-KR" sz="2000" dirty="0">
              <a:latin typeface="나눔스퀘어" panose="020B0600000101010101" pitchFamily="50" charset="-127"/>
              <a:ea typeface="나눔스퀘어" panose="020B0600000101010101" pitchFamily="50" charset="-127"/>
              <a:cs typeface="Times New Roman"/>
            </a:endParaRPr>
          </a:p>
          <a:p>
            <a:pPr marL="457200" marR="2506345" lvl="1" indent="0">
              <a:lnSpc>
                <a:spcPct val="100000"/>
              </a:lnSpc>
              <a:spcBef>
                <a:spcPts val="0"/>
              </a:spcBef>
              <a:buNone/>
            </a:pPr>
            <a:r>
              <a:rPr lang="es-ES" altLang="ko-KR" sz="1800" dirty="0">
                <a:latin typeface="나눔스퀘어" panose="020B0600000101010101" pitchFamily="50" charset="-127"/>
                <a:ea typeface="나눔스퀘어" panose="020B0600000101010101" pitchFamily="50" charset="-127"/>
                <a:cs typeface="Times New Roman"/>
              </a:rPr>
              <a:t>y = 1 / (1 + e</a:t>
            </a:r>
            <a:r>
              <a:rPr lang="es-ES" altLang="ko-KR" sz="1800" baseline="30000" dirty="0">
                <a:latin typeface="나눔스퀘어" panose="020B0600000101010101" pitchFamily="50" charset="-127"/>
                <a:ea typeface="나눔스퀘어" panose="020B0600000101010101" pitchFamily="50" charset="-127"/>
                <a:cs typeface="Times New Roman"/>
              </a:rPr>
              <a:t>­-x</a:t>
            </a:r>
            <a:r>
              <a:rPr lang="es-ES" altLang="ko-KR" sz="1800" dirty="0">
                <a:latin typeface="나눔스퀘어" panose="020B0600000101010101" pitchFamily="50" charset="-127"/>
                <a:ea typeface="나눔스퀘어" panose="020B0600000101010101" pitchFamily="50" charset="-127"/>
                <a:cs typeface="Times New Roman"/>
              </a:rPr>
              <a:t>) </a:t>
            </a:r>
          </a:p>
          <a:p>
            <a:pPr marL="457200" marR="2506345" lvl="1" indent="0">
              <a:lnSpc>
                <a:spcPct val="100000"/>
              </a:lnSpc>
              <a:spcBef>
                <a:spcPts val="0"/>
              </a:spcBef>
              <a:buNone/>
            </a:pPr>
            <a:r>
              <a:rPr lang="es-ES" altLang="ko-KR" sz="1800" dirty="0">
                <a:latin typeface="나눔스퀘어" panose="020B0600000101010101" pitchFamily="50" charset="-127"/>
                <a:ea typeface="나눔스퀘어" panose="020B0600000101010101" pitchFamily="50" charset="-127"/>
                <a:cs typeface="Times New Roman"/>
              </a:rPr>
              <a:t>1 + e</a:t>
            </a:r>
            <a:r>
              <a:rPr lang="es-ES" altLang="ko-KR" sz="1800" baseline="30000" dirty="0">
                <a:latin typeface="나눔스퀘어" panose="020B0600000101010101" pitchFamily="50" charset="-127"/>
                <a:ea typeface="나눔스퀘어" panose="020B0600000101010101" pitchFamily="50" charset="-127"/>
                <a:cs typeface="Times New Roman"/>
              </a:rPr>
              <a:t>­-x</a:t>
            </a:r>
            <a:r>
              <a:rPr lang="es-ES" altLang="ko-KR" sz="1800" dirty="0">
                <a:latin typeface="나눔스퀘어" panose="020B0600000101010101" pitchFamily="50" charset="-127"/>
                <a:ea typeface="나눔스퀘어" panose="020B0600000101010101" pitchFamily="50" charset="-127"/>
                <a:cs typeface="Times New Roman"/>
              </a:rPr>
              <a:t>  = 1 / y</a:t>
            </a:r>
          </a:p>
          <a:p>
            <a:pPr marL="457200" lvl="1" indent="0">
              <a:lnSpc>
                <a:spcPct val="100000"/>
              </a:lnSpc>
              <a:spcBef>
                <a:spcPts val="0"/>
              </a:spcBef>
              <a:buNone/>
            </a:pPr>
            <a:r>
              <a:rPr lang="es-ES" altLang="ko-KR" sz="1800" dirty="0">
                <a:latin typeface="나눔스퀘어" panose="020B0600000101010101" pitchFamily="50" charset="-127"/>
                <a:ea typeface="나눔스퀘어" panose="020B0600000101010101" pitchFamily="50" charset="-127"/>
                <a:cs typeface="Times New Roman"/>
              </a:rPr>
              <a:t>e</a:t>
            </a:r>
            <a:r>
              <a:rPr lang="es-ES" altLang="ko-KR" sz="1800" baseline="30000" dirty="0">
                <a:latin typeface="나눔스퀘어" panose="020B0600000101010101" pitchFamily="50" charset="-127"/>
                <a:ea typeface="나눔스퀘어" panose="020B0600000101010101" pitchFamily="50" charset="-127"/>
                <a:cs typeface="Times New Roman"/>
              </a:rPr>
              <a:t>­-x</a:t>
            </a:r>
            <a:r>
              <a:rPr lang="es-ES" altLang="ko-KR" sz="1800" dirty="0">
                <a:latin typeface="나눔스퀘어" panose="020B0600000101010101" pitchFamily="50" charset="-127"/>
                <a:ea typeface="나눔스퀘어" panose="020B0600000101010101" pitchFamily="50" charset="-127"/>
                <a:cs typeface="Times New Roman"/>
              </a:rPr>
              <a:t>  = (1 / y) ­- 1 = (1 -­ y) / y</a:t>
            </a:r>
          </a:p>
          <a:p>
            <a:pPr marL="457200" lvl="1" indent="0">
              <a:lnSpc>
                <a:spcPct val="100000"/>
              </a:lnSpc>
              <a:spcBef>
                <a:spcPts val="0"/>
              </a:spcBef>
              <a:buNone/>
            </a:pPr>
            <a:r>
              <a:rPr lang="es-ES" altLang="ko-KR" sz="1800" dirty="0">
                <a:latin typeface="나눔스퀘어" panose="020B0600000101010101" pitchFamily="50" charset="-127"/>
                <a:ea typeface="나눔스퀘어" panose="020B0600000101010101" pitchFamily="50" charset="-127"/>
                <a:cs typeface="Times New Roman"/>
              </a:rPr>
              <a:t>­-x = ln [ (1­ - y) / y ]</a:t>
            </a:r>
          </a:p>
          <a:p>
            <a:pPr marL="457200" lvl="1" indent="0">
              <a:lnSpc>
                <a:spcPct val="100000"/>
              </a:lnSpc>
              <a:spcBef>
                <a:spcPts val="0"/>
              </a:spcBef>
              <a:buNone/>
            </a:pPr>
            <a:r>
              <a:rPr lang="es-ES" altLang="ko-KR" sz="1800" dirty="0">
                <a:latin typeface="나눔스퀘어" panose="020B0600000101010101" pitchFamily="50" charset="-127"/>
                <a:ea typeface="나눔스퀘어" panose="020B0600000101010101" pitchFamily="50" charset="-127"/>
                <a:cs typeface="Times New Roman"/>
              </a:rPr>
              <a:t>x = ln [ y / (1 - ­y) ]</a:t>
            </a: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15</a:t>
            </a:fld>
            <a:endParaRPr lang="ko-KR" altLang="en-US"/>
          </a:p>
        </p:txBody>
      </p:sp>
      <p:pic>
        <p:nvPicPr>
          <p:cNvPr id="6" name="Picture 4" descr="https://upload.wikimedia.org/wikipedia/commons/thumb/c/c8/Logit.svg/1280px-Logit.svg.png"/>
          <p:cNvPicPr>
            <a:picLocks noChangeAspect="1" noChangeArrowheads="1"/>
          </p:cNvPicPr>
          <p:nvPr/>
        </p:nvPicPr>
        <p:blipFill>
          <a:blip r:embed="rId5" cstate="hqprint">
            <a:extLst>
              <a:ext uri="{28A0092B-C50C-407E-A947-70E740481C1C}">
                <a14:useLocalDpi xmlns:a14="http://schemas.microsoft.com/office/drawing/2010/main" val="0"/>
              </a:ext>
            </a:extLst>
          </a:blip>
          <a:stretch>
            <a:fillRect/>
          </a:stretch>
        </p:blipFill>
        <p:spPr bwMode="auto">
          <a:xfrm>
            <a:off x="8797857" y="4442935"/>
            <a:ext cx="3048000" cy="1983581"/>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6"/>
          <a:stretch>
            <a:fillRect/>
          </a:stretch>
        </p:blipFill>
        <p:spPr>
          <a:xfrm>
            <a:off x="8556922" y="2025496"/>
            <a:ext cx="3529870" cy="2200275"/>
          </a:xfrm>
          <a:prstGeom prst="rect">
            <a:avLst/>
          </a:prstGeom>
        </p:spPr>
      </p:pic>
      <p:pic>
        <p:nvPicPr>
          <p:cNvPr id="10" name="그림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7457" y="4442935"/>
            <a:ext cx="3200400" cy="2133600"/>
          </a:xfrm>
          <a:prstGeom prst="rect">
            <a:avLst/>
          </a:prstGeom>
        </p:spPr>
      </p:pic>
      <p:pic>
        <p:nvPicPr>
          <p:cNvPr id="11" name="그림 10"/>
          <p:cNvPicPr>
            <a:picLocks noChangeAspect="1"/>
          </p:cNvPicPr>
          <p:nvPr/>
        </p:nvPicPr>
        <p:blipFill>
          <a:blip r:embed="rId8"/>
          <a:stretch>
            <a:fillRect/>
          </a:stretch>
        </p:blipFill>
        <p:spPr>
          <a:xfrm>
            <a:off x="2028199" y="3685197"/>
            <a:ext cx="6496050" cy="752475"/>
          </a:xfrm>
          <a:prstGeom prst="rect">
            <a:avLst/>
          </a:prstGeom>
          <a:ln>
            <a:solidFill>
              <a:srgbClr val="FF0000"/>
            </a:solidFill>
          </a:ln>
        </p:spPr>
      </p:pic>
      <p:pic>
        <p:nvPicPr>
          <p:cNvPr id="12" name="그림 11"/>
          <p:cNvPicPr>
            <a:picLocks noChangeAspect="1"/>
          </p:cNvPicPr>
          <p:nvPr/>
        </p:nvPicPr>
        <p:blipFill>
          <a:blip r:embed="rId9"/>
          <a:stretch>
            <a:fillRect/>
          </a:stretch>
        </p:blipFill>
        <p:spPr>
          <a:xfrm>
            <a:off x="4987027" y="2876747"/>
            <a:ext cx="2762250" cy="666750"/>
          </a:xfrm>
          <a:prstGeom prst="rect">
            <a:avLst/>
          </a:prstGeom>
          <a:ln>
            <a:solidFill>
              <a:srgbClr val="FF0000"/>
            </a:solidFill>
          </a:ln>
        </p:spPr>
      </p:pic>
      <p:pic>
        <p:nvPicPr>
          <p:cNvPr id="19" name="오디오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12582244"/>
      </p:ext>
    </p:extLst>
  </p:cSld>
  <p:clrMapOvr>
    <a:masterClrMapping/>
  </p:clrMapOvr>
  <mc:AlternateContent xmlns:mc="http://schemas.openxmlformats.org/markup-compatibility/2006" xmlns:p14="http://schemas.microsoft.com/office/powerpoint/2010/main">
    <mc:Choice Requires="p14">
      <p:transition spd="slow" p14:dur="2000" advTm="22889"/>
    </mc:Choice>
    <mc:Fallback xmlns="">
      <p:transition spd="slow" advTm="22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marL="12700">
              <a:lnSpc>
                <a:spcPct val="100000"/>
              </a:lnSpc>
            </a:pPr>
            <a:r>
              <a:rPr lang="en-US" altLang="ko-KR" b="1" spc="-15" dirty="0">
                <a:cs typeface="Arial"/>
              </a:rPr>
              <a:t>Th</a:t>
            </a:r>
            <a:r>
              <a:rPr lang="en-US" altLang="ko-KR" b="1" dirty="0">
                <a:cs typeface="Arial"/>
              </a:rPr>
              <a:t>e</a:t>
            </a:r>
            <a:r>
              <a:rPr lang="en-US" altLang="ko-KR" b="1" spc="-5" dirty="0">
                <a:cs typeface="Arial"/>
              </a:rPr>
              <a:t> </a:t>
            </a:r>
            <a:r>
              <a:rPr lang="en-US" altLang="ko-KR" b="1" spc="-15" dirty="0">
                <a:cs typeface="Arial"/>
              </a:rPr>
              <a:t>L</a:t>
            </a:r>
            <a:r>
              <a:rPr lang="en-US" altLang="ko-KR" b="1" spc="-5" dirty="0">
                <a:cs typeface="Arial"/>
              </a:rPr>
              <a:t>a</a:t>
            </a:r>
            <a:r>
              <a:rPr lang="en-US" altLang="ko-KR" b="1" spc="-15" dirty="0">
                <a:cs typeface="Arial"/>
              </a:rPr>
              <a:t>b</a:t>
            </a:r>
            <a:r>
              <a:rPr lang="en-US" altLang="ko-KR" b="1" spc="-5" dirty="0">
                <a:cs typeface="Arial"/>
              </a:rPr>
              <a:t>el “0</a:t>
            </a:r>
            <a:r>
              <a:rPr lang="en-US" altLang="ko-KR" b="1" dirty="0">
                <a:cs typeface="Arial"/>
              </a:rPr>
              <a:t>”</a:t>
            </a:r>
            <a:br>
              <a:rPr lang="en-US" altLang="ko-KR" b="1" dirty="0">
                <a:cs typeface="Arial"/>
              </a:rPr>
            </a:br>
            <a:r>
              <a:rPr lang="ko-KR" altLang="en-US" sz="3600" b="1" dirty="0">
                <a:solidFill>
                  <a:schemeClr val="tx1">
                    <a:lumMod val="50000"/>
                    <a:lumOff val="50000"/>
                  </a:schemeClr>
                </a:solidFill>
                <a:cs typeface="Arial"/>
              </a:rPr>
              <a:t>레이블 </a:t>
            </a:r>
            <a:r>
              <a:rPr lang="en-US" altLang="ko-KR" sz="3600" b="1" dirty="0">
                <a:solidFill>
                  <a:schemeClr val="tx1">
                    <a:lumMod val="50000"/>
                    <a:lumOff val="50000"/>
                  </a:schemeClr>
                </a:solidFill>
                <a:cs typeface="Arial"/>
              </a:rPr>
              <a:t>0</a:t>
            </a:r>
            <a:endParaRPr lang="en-US" altLang="ko-KR" dirty="0">
              <a:solidFill>
                <a:schemeClr val="tx1">
                  <a:lumMod val="50000"/>
                  <a:lumOff val="50000"/>
                </a:schemeClr>
              </a:solidFill>
              <a:cs typeface="Arial"/>
            </a:endParaRPr>
          </a:p>
        </p:txBody>
      </p:sp>
      <p:sp>
        <p:nvSpPr>
          <p:cNvPr id="3" name="내용 개체 틀 2"/>
          <p:cNvSpPr>
            <a:spLocks noGrp="1"/>
          </p:cNvSpPr>
          <p:nvPr>
            <p:ph idx="1"/>
          </p:nvPr>
        </p:nvSpPr>
        <p:spPr>
          <a:xfrm>
            <a:off x="2209799" y="1825625"/>
            <a:ext cx="6758355" cy="4383258"/>
          </a:xfrm>
        </p:spPr>
        <p:txBody>
          <a:bodyPr>
            <a:normAutofit/>
          </a:bodyPr>
          <a:lstStyle/>
          <a:p>
            <a:pPr>
              <a:lnSpc>
                <a:spcPct val="100000"/>
              </a:lnSpc>
              <a:spcBef>
                <a:spcPts val="0"/>
              </a:spcBef>
            </a:pPr>
            <a:r>
              <a:rPr lang="en-US" altLang="ko-KR" sz="2000" spc="-15" dirty="0">
                <a:latin typeface="나눔스퀘어" panose="020B0600000101010101" pitchFamily="50" charset="-127"/>
                <a:ea typeface="나눔스퀘어" panose="020B0600000101010101" pitchFamily="50" charset="-127"/>
                <a:cs typeface="Arial"/>
              </a:rPr>
              <a:t>T</a:t>
            </a:r>
            <a:r>
              <a:rPr lang="en-US" altLang="ko-KR" sz="2000" dirty="0">
                <a:latin typeface="나눔스퀘어" panose="020B0600000101010101" pitchFamily="50" charset="-127"/>
                <a:ea typeface="나눔스퀘어" panose="020B0600000101010101" pitchFamily="50" charset="-127"/>
                <a:cs typeface="Arial"/>
              </a:rPr>
              <a:t>o</a:t>
            </a:r>
            <a:r>
              <a:rPr lang="en-US" altLang="ko-KR" sz="2000" spc="-5" dirty="0">
                <a:latin typeface="나눔스퀘어" panose="020B0600000101010101" pitchFamily="50" charset="-127"/>
                <a:ea typeface="나눔스퀘어" panose="020B0600000101010101" pitchFamily="50" charset="-127"/>
                <a:cs typeface="Arial"/>
              </a:rPr>
              <a:t> achiev</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his, w</a:t>
            </a:r>
            <a:r>
              <a:rPr lang="en-US" altLang="ko-KR" sz="2000" dirty="0">
                <a:latin typeface="나눔스퀘어" panose="020B0600000101010101" pitchFamily="50" charset="-127"/>
                <a:ea typeface="나눔스퀘어" panose="020B0600000101010101" pitchFamily="50" charset="-127"/>
                <a:cs typeface="Arial"/>
              </a:rPr>
              <a:t>e </a:t>
            </a:r>
            <a:r>
              <a:rPr lang="en-US" altLang="ko-KR" sz="2000" spc="-5" dirty="0">
                <a:latin typeface="나눔스퀘어" panose="020B0600000101010101" pitchFamily="50" charset="-127"/>
                <a:ea typeface="나눔스퀘어" panose="020B0600000101010101" pitchFamily="50" charset="-127"/>
                <a:cs typeface="Arial"/>
              </a:rPr>
              <a:t>simpl</a:t>
            </a:r>
            <a:r>
              <a:rPr lang="en-US" altLang="ko-KR" sz="2000" dirty="0">
                <a:latin typeface="나눔스퀘어" panose="020B0600000101010101" pitchFamily="50" charset="-127"/>
                <a:ea typeface="나눔스퀘어" panose="020B0600000101010101" pitchFamily="50" charset="-127"/>
                <a:cs typeface="Arial"/>
              </a:rPr>
              <a:t>y</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ak</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al</a:t>
            </a:r>
            <a:r>
              <a:rPr lang="en-US" altLang="ko-KR" sz="2000" dirty="0">
                <a:latin typeface="나눔스퀘어" panose="020B0600000101010101" pitchFamily="50" charset="-127"/>
                <a:ea typeface="나눔스퀘어" panose="020B0600000101010101" pitchFamily="50" charset="-127"/>
                <a:cs typeface="Arial"/>
              </a:rPr>
              <a:t>l</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h</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value</a:t>
            </a:r>
            <a:r>
              <a:rPr lang="en-US" altLang="ko-KR" sz="2000" dirty="0">
                <a:latin typeface="나눔스퀘어" panose="020B0600000101010101" pitchFamily="50" charset="-127"/>
                <a:ea typeface="나눔스퀘어" panose="020B0600000101010101" pitchFamily="50" charset="-127"/>
                <a:cs typeface="Arial"/>
              </a:rPr>
              <a:t>s</a:t>
            </a:r>
            <a:r>
              <a:rPr lang="en-US" altLang="ko-KR" sz="2000" spc="-5" dirty="0">
                <a:latin typeface="나눔스퀘어" panose="020B0600000101010101" pitchFamily="50" charset="-127"/>
                <a:ea typeface="나눔스퀘어" panose="020B0600000101010101" pitchFamily="50" charset="-127"/>
                <a:cs typeface="Arial"/>
              </a:rPr>
              <a:t> at </a:t>
            </a:r>
            <a:r>
              <a:rPr lang="en-US" altLang="ko-KR" sz="2000" dirty="0">
                <a:latin typeface="나눔스퀘어" panose="020B0600000101010101" pitchFamily="50" charset="-127"/>
                <a:ea typeface="나눔스퀘어" panose="020B0600000101010101" pitchFamily="50" charset="-127"/>
                <a:cs typeface="Arial"/>
              </a:rPr>
              <a:t>a</a:t>
            </a:r>
            <a:r>
              <a:rPr lang="en-US" altLang="ko-KR" sz="2000" spc="-5" dirty="0">
                <a:latin typeface="나눔스퀘어" panose="020B0600000101010101" pitchFamily="50" charset="-127"/>
                <a:ea typeface="나눔스퀘어" panose="020B0600000101010101" pitchFamily="50" charset="-127"/>
                <a:cs typeface="Arial"/>
              </a:rPr>
              <a:t> laye</a:t>
            </a:r>
            <a:r>
              <a:rPr lang="en-US" altLang="ko-KR" sz="2000" dirty="0">
                <a:latin typeface="나눔스퀘어" panose="020B0600000101010101" pitchFamily="50" charset="-127"/>
                <a:ea typeface="나눔스퀘어" panose="020B0600000101010101" pitchFamily="50" charset="-127"/>
                <a:cs typeface="Arial"/>
              </a:rPr>
              <a:t>r</a:t>
            </a:r>
            <a:r>
              <a:rPr lang="en-US" altLang="ko-KR" sz="2000" spc="-5" dirty="0">
                <a:latin typeface="나눔스퀘어" panose="020B0600000101010101" pitchFamily="50" charset="-127"/>
                <a:ea typeface="나눔스퀘어" panose="020B0600000101010101" pitchFamily="50" charset="-127"/>
                <a:cs typeface="Arial"/>
              </a:rPr>
              <a:t> about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dirty="0">
                <a:latin typeface="나눔스퀘어" panose="020B0600000101010101" pitchFamily="50" charset="-127"/>
                <a:ea typeface="나눔스퀘어" panose="020B0600000101010101" pitchFamily="50" charset="-127"/>
                <a:cs typeface="Arial"/>
              </a:rPr>
              <a:t>o</a:t>
            </a:r>
            <a:r>
              <a:rPr lang="en-US" altLang="ko-KR" sz="2000" spc="-5" dirty="0">
                <a:latin typeface="나눔스퀘어" panose="020B0600000101010101" pitchFamily="50" charset="-127"/>
                <a:ea typeface="나눔스퀘어" panose="020B0600000101010101" pitchFamily="50" charset="-127"/>
                <a:cs typeface="Arial"/>
              </a:rPr>
              <a:t> hav</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h</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logi</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a:t>
            </a:r>
            <a:r>
              <a:rPr lang="en-US" altLang="ko-KR" sz="2000" dirty="0">
                <a:latin typeface="나눔스퀘어" panose="020B0600000101010101" pitchFamily="50" charset="-127"/>
                <a:ea typeface="나눔스퀘어" panose="020B0600000101010101" pitchFamily="50" charset="-127"/>
                <a:cs typeface="Arial"/>
              </a:rPr>
              <a:t>)</a:t>
            </a:r>
            <a:r>
              <a:rPr lang="en-US" altLang="ko-KR" sz="2000" spc="-5" dirty="0">
                <a:latin typeface="나눔스퀘어" panose="020B0600000101010101" pitchFamily="50" charset="-127"/>
                <a:ea typeface="나눔스퀘어" panose="020B0600000101010101" pitchFamily="50" charset="-127"/>
                <a:cs typeface="Arial"/>
              </a:rPr>
              <a:t> applied, an</a:t>
            </a:r>
            <a:r>
              <a:rPr lang="en-US" altLang="ko-KR" sz="2000" dirty="0">
                <a:latin typeface="나눔스퀘어" panose="020B0600000101010101" pitchFamily="50" charset="-127"/>
                <a:ea typeface="나눔스퀘어" panose="020B0600000101010101" pitchFamily="50" charset="-127"/>
                <a:cs typeface="Arial"/>
              </a:rPr>
              <a:t>d</a:t>
            </a:r>
            <a:r>
              <a:rPr lang="en-US" altLang="ko-KR" sz="2000" spc="-5" dirty="0">
                <a:latin typeface="나눔스퀘어" panose="020B0600000101010101" pitchFamily="50" charset="-127"/>
                <a:ea typeface="나눔스퀘어" panose="020B0600000101010101" pitchFamily="50" charset="-127"/>
                <a:cs typeface="Arial"/>
              </a:rPr>
              <a:t> rescal</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he</a:t>
            </a:r>
            <a:r>
              <a:rPr lang="en-US" altLang="ko-KR" sz="2000" dirty="0">
                <a:latin typeface="나눔스퀘어" panose="020B0600000101010101" pitchFamily="50" charset="-127"/>
                <a:ea typeface="나눔스퀘어" panose="020B0600000101010101" pitchFamily="50" charset="-127"/>
                <a:cs typeface="Arial"/>
              </a:rPr>
              <a:t>m</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dirty="0">
                <a:latin typeface="나눔스퀘어" panose="020B0600000101010101" pitchFamily="50" charset="-127"/>
                <a:ea typeface="나눔스퀘어" panose="020B0600000101010101" pitchFamily="50" charset="-127"/>
                <a:cs typeface="Arial"/>
              </a:rPr>
              <a:t>o</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h</a:t>
            </a:r>
            <a:r>
              <a:rPr lang="en-US" altLang="ko-KR" sz="2000" dirty="0">
                <a:latin typeface="나눔스퀘어" panose="020B0600000101010101" pitchFamily="50" charset="-127"/>
                <a:ea typeface="나눔스퀘어" panose="020B0600000101010101" pitchFamily="50" charset="-127"/>
                <a:cs typeface="Arial"/>
              </a:rPr>
              <a:t>e </a:t>
            </a:r>
            <a:r>
              <a:rPr lang="en-US" altLang="ko-KR" sz="2000" spc="-5" dirty="0">
                <a:latin typeface="나눔스퀘어" panose="020B0600000101010101" pitchFamily="50" charset="-127"/>
                <a:ea typeface="나눔스퀘어" panose="020B0600000101010101" pitchFamily="50" charset="-127"/>
                <a:cs typeface="Arial"/>
              </a:rPr>
              <a:t>vali</a:t>
            </a:r>
            <a:r>
              <a:rPr lang="en-US" altLang="ko-KR" sz="2000" dirty="0">
                <a:latin typeface="나눔스퀘어" panose="020B0600000101010101" pitchFamily="50" charset="-127"/>
                <a:ea typeface="나눔스퀘어" panose="020B0600000101010101" pitchFamily="50" charset="-127"/>
                <a:cs typeface="Arial"/>
              </a:rPr>
              <a:t>d</a:t>
            </a:r>
            <a:r>
              <a:rPr lang="en-US" altLang="ko-KR" sz="2000" spc="-5" dirty="0">
                <a:latin typeface="나눔스퀘어" panose="020B0600000101010101" pitchFamily="50" charset="-127"/>
                <a:ea typeface="나눔스퀘어" panose="020B0600000101010101" pitchFamily="50" charset="-127"/>
                <a:cs typeface="Arial"/>
              </a:rPr>
              <a:t> range. </a:t>
            </a:r>
            <a:r>
              <a:rPr lang="en-US" altLang="ko-KR" sz="2000" spc="-10" dirty="0">
                <a:latin typeface="나눔스퀘어" panose="020B0600000101010101" pitchFamily="50" charset="-127"/>
                <a:ea typeface="나눔스퀘어" panose="020B0600000101010101" pitchFamily="50" charset="-127"/>
                <a:cs typeface="Arial"/>
              </a:rPr>
              <a:t>I</a:t>
            </a:r>
            <a:r>
              <a:rPr lang="en-US" altLang="ko-KR" sz="2000" spc="-5" dirty="0">
                <a:latin typeface="나눔스퀘어" panose="020B0600000101010101" pitchFamily="50" charset="-127"/>
                <a:ea typeface="나눔스퀘어" panose="020B0600000101010101" pitchFamily="50" charset="-127"/>
                <a:cs typeface="Arial"/>
              </a:rPr>
              <a:t>’v</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chose</a:t>
            </a:r>
            <a:r>
              <a:rPr lang="en-US" altLang="ko-KR" sz="2000" dirty="0">
                <a:latin typeface="나눔스퀘어" panose="020B0600000101010101" pitchFamily="50" charset="-127"/>
                <a:ea typeface="나눔스퀘어" panose="020B0600000101010101" pitchFamily="50" charset="-127"/>
                <a:cs typeface="Arial"/>
              </a:rPr>
              <a:t>n</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h</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rang</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0</a:t>
            </a:r>
            <a:r>
              <a:rPr lang="en-US" altLang="ko-KR" sz="2000" spc="-10" dirty="0">
                <a:latin typeface="나눔스퀘어" panose="020B0600000101010101" pitchFamily="50" charset="-127"/>
                <a:ea typeface="나눔스퀘어" panose="020B0600000101010101" pitchFamily="50" charset="-127"/>
                <a:cs typeface="Arial"/>
              </a:rPr>
              <a:t>.</a:t>
            </a:r>
            <a:r>
              <a:rPr lang="en-US" altLang="ko-KR" sz="2000" spc="-5" dirty="0">
                <a:latin typeface="나눔스퀘어" panose="020B0600000101010101" pitchFamily="50" charset="-127"/>
                <a:ea typeface="나눔스퀘어" panose="020B0600000101010101" pitchFamily="50" charset="-127"/>
                <a:cs typeface="Arial"/>
              </a:rPr>
              <a:t>0</a:t>
            </a:r>
            <a:r>
              <a:rPr lang="en-US" altLang="ko-KR" sz="2000" dirty="0">
                <a:latin typeface="나눔스퀘어" panose="020B0600000101010101" pitchFamily="50" charset="-127"/>
                <a:ea typeface="나눔스퀘어" panose="020B0600000101010101" pitchFamily="50" charset="-127"/>
                <a:cs typeface="Arial"/>
              </a:rPr>
              <a:t>1</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dirty="0">
                <a:latin typeface="나눔스퀘어" panose="020B0600000101010101" pitchFamily="50" charset="-127"/>
                <a:ea typeface="나눔스퀘어" panose="020B0600000101010101" pitchFamily="50" charset="-127"/>
                <a:cs typeface="Arial"/>
              </a:rPr>
              <a:t>o</a:t>
            </a:r>
            <a:r>
              <a:rPr lang="en-US" altLang="ko-KR" sz="2000" spc="-5" dirty="0">
                <a:latin typeface="나눔스퀘어" panose="020B0600000101010101" pitchFamily="50" charset="-127"/>
                <a:ea typeface="나눔스퀘어" panose="020B0600000101010101" pitchFamily="50" charset="-127"/>
                <a:cs typeface="Arial"/>
              </a:rPr>
              <a:t> 0</a:t>
            </a:r>
            <a:r>
              <a:rPr lang="en-US" altLang="ko-KR" sz="2000" spc="-10" dirty="0">
                <a:latin typeface="나눔스퀘어" panose="020B0600000101010101" pitchFamily="50" charset="-127"/>
                <a:ea typeface="나눔스퀘어" panose="020B0600000101010101" pitchFamily="50" charset="-127"/>
                <a:cs typeface="Arial"/>
              </a:rPr>
              <a:t>.</a:t>
            </a:r>
            <a:r>
              <a:rPr lang="en-US" altLang="ko-KR" sz="2000" spc="-5" dirty="0">
                <a:latin typeface="나눔스퀘어" panose="020B0600000101010101" pitchFamily="50" charset="-127"/>
                <a:ea typeface="나눔스퀘어" panose="020B0600000101010101" pitchFamily="50" charset="-127"/>
                <a:cs typeface="Arial"/>
              </a:rPr>
              <a:t>99.</a:t>
            </a:r>
          </a:p>
          <a:p>
            <a:pPr>
              <a:lnSpc>
                <a:spcPct val="100000"/>
              </a:lnSpc>
              <a:spcBef>
                <a:spcPts val="0"/>
              </a:spcBef>
            </a:pPr>
            <a:r>
              <a:rPr lang="ko-KR" altLang="en-US" sz="1800" spc="-5"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로지트</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함수가 적용되어야 하는 계층에서는 입력 값을 받은 다음 그 </a:t>
            </a:r>
            <a:r>
              <a:rPr lang="ko-KR" altLang="en-US" sz="1800" spc="-5" dirty="0">
                <a:solidFill>
                  <a:srgbClr val="FF0000"/>
                </a:solidFill>
                <a:latin typeface="나눔스퀘어" panose="020B0600000101010101" pitchFamily="50" charset="-127"/>
                <a:ea typeface="나눔스퀘어" panose="020B0600000101010101" pitchFamily="50" charset="-127"/>
                <a:cs typeface="Arial"/>
              </a:rPr>
              <a:t>범위를 </a:t>
            </a:r>
            <a:r>
              <a:rPr lang="en-US" altLang="ko-KR" sz="1800" spc="-5">
                <a:solidFill>
                  <a:srgbClr val="FF0000"/>
                </a:solidFill>
                <a:latin typeface="나눔스퀘어" panose="020B0600000101010101" pitchFamily="50" charset="-127"/>
                <a:ea typeface="나눔스퀘어" panose="020B0600000101010101" pitchFamily="50" charset="-127"/>
                <a:cs typeface="Arial"/>
              </a:rPr>
              <a:t>0.01~0.99 </a:t>
            </a:r>
            <a:r>
              <a:rPr lang="ko-KR" altLang="en-US" sz="1800" spc="-5" dirty="0">
                <a:solidFill>
                  <a:srgbClr val="FF0000"/>
                </a:solidFill>
                <a:latin typeface="나눔스퀘어" panose="020B0600000101010101" pitchFamily="50" charset="-127"/>
                <a:ea typeface="나눔스퀘어" panose="020B0600000101010101" pitchFamily="50" charset="-127"/>
                <a:cs typeface="Arial"/>
              </a:rPr>
              <a:t>사이로 조정</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해줘야 합니다</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a:p>
            <a:pPr>
              <a:lnSpc>
                <a:spcPct val="100000"/>
              </a:lnSpc>
              <a:spcBef>
                <a:spcPts val="0"/>
              </a:spcBef>
            </a:pPr>
            <a:endPar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endParaRPr>
          </a:p>
          <a:p>
            <a:pPr marR="18415">
              <a:lnSpc>
                <a:spcPct val="100000"/>
              </a:lnSpc>
              <a:spcBef>
                <a:spcPts val="0"/>
              </a:spcBef>
            </a:pPr>
            <a:r>
              <a:rPr lang="en-US" altLang="ko-KR" sz="2000" spc="-10" dirty="0">
                <a:latin typeface="나눔스퀘어" panose="020B0600000101010101" pitchFamily="50" charset="-127"/>
                <a:ea typeface="나눔스퀘어" panose="020B0600000101010101" pitchFamily="50" charset="-127"/>
                <a:cs typeface="Arial"/>
              </a:rPr>
              <a:t>Inputs for </a:t>
            </a:r>
            <a:r>
              <a:rPr lang="en-US" altLang="ko-KR" sz="2000" spc="-10" dirty="0" err="1">
                <a:latin typeface="나눔스퀘어" panose="020B0600000101010101" pitchFamily="50" charset="-127"/>
                <a:ea typeface="나눔스퀘어" panose="020B0600000101010101" pitchFamily="50" charset="-127"/>
                <a:cs typeface="Arial"/>
              </a:rPr>
              <a:t>backquery</a:t>
            </a:r>
            <a:r>
              <a:rPr lang="en-US" altLang="ko-KR" sz="2000" spc="-10" dirty="0">
                <a:latin typeface="나눔스퀘어" panose="020B0600000101010101" pitchFamily="50" charset="-127"/>
                <a:ea typeface="나눔스퀘어" panose="020B0600000101010101" pitchFamily="50" charset="-127"/>
                <a:cs typeface="Arial"/>
              </a:rPr>
              <a:t>: </a:t>
            </a:r>
            <a:r>
              <a:rPr lang="en-US" altLang="ko-KR" sz="2000" spc="-5" dirty="0">
                <a:latin typeface="나눔스퀘어" panose="020B0600000101010101" pitchFamily="50" charset="-127"/>
                <a:ea typeface="나눔스퀘어" panose="020B0600000101010101" pitchFamily="50" charset="-127"/>
                <a:cs typeface="Arial"/>
              </a:rPr>
              <a:t>Th</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arra</a:t>
            </a:r>
            <a:r>
              <a:rPr lang="en-US" altLang="ko-KR" sz="2000" dirty="0">
                <a:latin typeface="나눔스퀘어" panose="020B0600000101010101" pitchFamily="50" charset="-127"/>
                <a:ea typeface="나눔스퀘어" panose="020B0600000101010101" pitchFamily="50" charset="-127"/>
                <a:cs typeface="Arial"/>
              </a:rPr>
              <a:t>y</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b="1" spc="-5" dirty="0">
                <a:latin typeface="나눔스퀘어" panose="020B0600000101010101" pitchFamily="50" charset="-127"/>
                <a:ea typeface="나눔스퀘어" panose="020B0600000101010101" pitchFamily="50" charset="-127"/>
                <a:cs typeface="Arial"/>
              </a:rPr>
              <a:t>[0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99, 0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01, 0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01, 0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01, 0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01, 0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01, 0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01, 0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01, 0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01,</a:t>
            </a:r>
            <a:r>
              <a:rPr lang="en-US" altLang="ko-KR" sz="2000" dirty="0">
                <a:latin typeface="나눔스퀘어" panose="020B0600000101010101" pitchFamily="50" charset="-127"/>
                <a:ea typeface="나눔스퀘어" panose="020B0600000101010101" pitchFamily="50" charset="-127"/>
                <a:cs typeface="Arial"/>
              </a:rPr>
              <a:t> </a:t>
            </a:r>
            <a:r>
              <a:rPr lang="en-US" altLang="ko-KR" sz="2000" b="1" spc="-5" dirty="0">
                <a:latin typeface="나눔스퀘어" panose="020B0600000101010101" pitchFamily="50" charset="-127"/>
                <a:ea typeface="나눔스퀘어" panose="020B0600000101010101" pitchFamily="50" charset="-127"/>
                <a:cs typeface="Arial"/>
              </a:rPr>
              <a:t>0</a:t>
            </a:r>
            <a:r>
              <a:rPr lang="en-US" altLang="ko-KR" sz="2000" b="1" spc="-10" dirty="0">
                <a:latin typeface="나눔스퀘어" panose="020B0600000101010101" pitchFamily="50" charset="-127"/>
                <a:ea typeface="나눔스퀘어" panose="020B0600000101010101" pitchFamily="50" charset="-127"/>
                <a:cs typeface="Arial"/>
              </a:rPr>
              <a:t>.</a:t>
            </a:r>
            <a:r>
              <a:rPr lang="en-US" altLang="ko-KR" sz="2000" b="1" spc="-5" dirty="0">
                <a:latin typeface="나눔스퀘어" panose="020B0600000101010101" pitchFamily="50" charset="-127"/>
                <a:ea typeface="나눔스퀘어" panose="020B0600000101010101" pitchFamily="50" charset="-127"/>
                <a:cs typeface="Arial"/>
              </a:rPr>
              <a:t>01] </a:t>
            </a:r>
            <a:r>
              <a:rPr lang="en-US" altLang="ko-KR" sz="2000" spc="-5" dirty="0">
                <a:latin typeface="나눔스퀘어" panose="020B0600000101010101" pitchFamily="50" charset="-127"/>
                <a:ea typeface="나눔스퀘어" panose="020B0600000101010101" pitchFamily="50" charset="-127"/>
                <a:cs typeface="Arial"/>
              </a:rPr>
              <a:t>with the first node 0.99 representing the label “0”.</a:t>
            </a:r>
          </a:p>
          <a:p>
            <a:pPr marR="18415">
              <a:lnSpc>
                <a:spcPct val="100000"/>
              </a:lnSpc>
              <a:spcBef>
                <a:spcPts val="0"/>
              </a:spcBef>
            </a:pP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레이블 </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0</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에 대한 </a:t>
            </a:r>
            <a:r>
              <a:rPr lang="ko-KR" altLang="en-US" sz="1800" spc="-5"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역질의를</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위한 출력 노드 입력 값</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800" spc="-5" dirty="0">
                <a:solidFill>
                  <a:srgbClr val="FF0000"/>
                </a:solidFill>
                <a:latin typeface="나눔스퀘어" panose="020B0600000101010101" pitchFamily="50" charset="-127"/>
                <a:ea typeface="나눔스퀘어" panose="020B0600000101010101" pitchFamily="50" charset="-127"/>
                <a:cs typeface="Arial"/>
              </a:rPr>
              <a:t>레이블 </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0</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을 나타내는 첫</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번째 노드는 </a:t>
            </a:r>
            <a:r>
              <a:rPr lang="en-US" altLang="ko-KR" sz="1800" spc="-5" dirty="0">
                <a:solidFill>
                  <a:srgbClr val="FF0000"/>
                </a:solidFill>
                <a:latin typeface="나눔스퀘어" panose="020B0600000101010101" pitchFamily="50" charset="-127"/>
                <a:ea typeface="나눔스퀘어" panose="020B0600000101010101" pitchFamily="50" charset="-127"/>
                <a:cs typeface="Arial"/>
              </a:rPr>
              <a:t>0.99 </a:t>
            </a:r>
            <a:r>
              <a:rPr lang="ko-KR" altLang="en-US" sz="1800" spc="-5" dirty="0">
                <a:solidFill>
                  <a:srgbClr val="FF0000"/>
                </a:solidFill>
                <a:latin typeface="나눔스퀘어" panose="020B0600000101010101" pitchFamily="50" charset="-127"/>
                <a:ea typeface="나눔스퀘어" panose="020B0600000101010101" pitchFamily="50" charset="-127"/>
                <a:cs typeface="Arial"/>
              </a:rPr>
              <a:t>값</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을 가지고 나머지 노드들은 </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0.01 </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값을</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가집니다</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16</a:t>
            </a:fld>
            <a:endParaRPr lang="ko-KR" altLang="en-US"/>
          </a:p>
        </p:txBody>
      </p:sp>
      <p:sp>
        <p:nvSpPr>
          <p:cNvPr id="5" name="object 3"/>
          <p:cNvSpPr/>
          <p:nvPr/>
        </p:nvSpPr>
        <p:spPr>
          <a:xfrm>
            <a:off x="9376265" y="2342370"/>
            <a:ext cx="2419350" cy="2400300"/>
          </a:xfrm>
          <a:prstGeom prst="rect">
            <a:avLst/>
          </a:prstGeom>
          <a:blipFill>
            <a:blip r:embed="rId5" cstate="print"/>
            <a:stretch>
              <a:fillRect/>
            </a:stretch>
          </a:blipFill>
        </p:spPr>
        <p:txBody>
          <a:bodyPr wrap="square" lIns="0" tIns="0" rIns="0" bIns="0" rtlCol="0"/>
          <a:lstStyle/>
          <a:p>
            <a:endParaRPr/>
          </a:p>
        </p:txBody>
      </p:sp>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0501862"/>
      </p:ext>
    </p:extLst>
  </p:cSld>
  <p:clrMapOvr>
    <a:masterClrMapping/>
  </p:clrMapOvr>
  <mc:AlternateContent xmlns:mc="http://schemas.openxmlformats.org/markup-compatibility/2006" xmlns:p14="http://schemas.microsoft.com/office/powerpoint/2010/main">
    <mc:Choice Requires="p14">
      <p:transition spd="slow" p14:dur="2000" advTm="21462"/>
    </mc:Choice>
    <mc:Fallback xmlns="">
      <p:transition spd="slow" advTm="21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en-US" altLang="ko-KR" dirty="0" err="1"/>
              <a:t>backquery</a:t>
            </a:r>
            <a:r>
              <a:rPr lang="en-US" altLang="ko-KR" dirty="0"/>
              <a:t>” Method</a:t>
            </a:r>
            <a:endParaRPr lang="ko-KR" altLang="en-US" dirty="0"/>
          </a:p>
        </p:txBody>
      </p:sp>
      <p:sp>
        <p:nvSpPr>
          <p:cNvPr id="3" name="내용 개체 틀 2"/>
          <p:cNvSpPr>
            <a:spLocks noGrp="1"/>
          </p:cNvSpPr>
          <p:nvPr>
            <p:ph idx="1"/>
          </p:nvPr>
        </p:nvSpPr>
        <p:spPr>
          <a:xfrm>
            <a:off x="2209800" y="1756229"/>
            <a:ext cx="9144000" cy="4822371"/>
          </a:xfrm>
        </p:spPr>
        <p:txBody>
          <a:bodyPr>
            <a:noAutofit/>
          </a:bodyPr>
          <a:lstStyle/>
          <a:p>
            <a:pPr marL="0" indent="0">
              <a:lnSpc>
                <a:spcPct val="100000"/>
              </a:lnSpc>
              <a:spcBef>
                <a:spcPts val="0"/>
              </a:spcBef>
              <a:buNone/>
            </a:pPr>
            <a:endParaRPr lang="en-US" altLang="ko-KR" sz="1400" dirty="0"/>
          </a:p>
          <a:p>
            <a:pPr marL="0" indent="0">
              <a:lnSpc>
                <a:spcPct val="100000"/>
              </a:lnSpc>
              <a:spcBef>
                <a:spcPts val="0"/>
              </a:spcBef>
              <a:buNone/>
            </a:pPr>
            <a:endParaRPr lang="en-US" altLang="ko-KR" sz="1400" dirty="0"/>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17</a:t>
            </a:fld>
            <a:endParaRPr lang="ko-KR" altLang="en-US"/>
          </a:p>
        </p:txBody>
      </p:sp>
      <p:sp>
        <p:nvSpPr>
          <p:cNvPr id="7" name="내용 개체 틀 2"/>
          <p:cNvSpPr txBox="1">
            <a:spLocks/>
          </p:cNvSpPr>
          <p:nvPr/>
        </p:nvSpPr>
        <p:spPr>
          <a:xfrm>
            <a:off x="2209799" y="1825625"/>
            <a:ext cx="8916909" cy="40152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1800" spc="-15" dirty="0">
                <a:latin typeface="나눔스퀘어" panose="020B0600000101010101" pitchFamily="50" charset="-127"/>
                <a:ea typeface="나눔스퀘어" panose="020B0600000101010101" pitchFamily="50" charset="-127"/>
                <a:cs typeface="Arial"/>
              </a:rPr>
              <a:t>Define Logit Function</a:t>
            </a:r>
            <a:endParaRPr lang="en-US" altLang="ko-KR" sz="1800" spc="-10" dirty="0">
              <a:latin typeface="나눔스퀘어" panose="020B0600000101010101" pitchFamily="50" charset="-127"/>
              <a:ea typeface="나눔스퀘어" panose="020B0600000101010101" pitchFamily="50" charset="-127"/>
              <a:cs typeface="Arial"/>
            </a:endParaRPr>
          </a:p>
        </p:txBody>
      </p:sp>
      <p:sp>
        <p:nvSpPr>
          <p:cNvPr id="8" name="내용 개체 틀 2"/>
          <p:cNvSpPr txBox="1">
            <a:spLocks/>
          </p:cNvSpPr>
          <p:nvPr/>
        </p:nvSpPr>
        <p:spPr>
          <a:xfrm>
            <a:off x="2209799" y="2537299"/>
            <a:ext cx="8916909" cy="40152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1800" spc="-15" dirty="0">
                <a:latin typeface="나눔스퀘어" panose="020B0600000101010101" pitchFamily="50" charset="-127"/>
                <a:ea typeface="나눔스퀘어" panose="020B0600000101010101" pitchFamily="50" charset="-127"/>
                <a:cs typeface="Arial"/>
              </a:rPr>
              <a:t>Define </a:t>
            </a:r>
            <a:r>
              <a:rPr lang="en-US" altLang="ko-KR" sz="1800" spc="-15" dirty="0" err="1">
                <a:latin typeface="나눔스퀘어" panose="020B0600000101010101" pitchFamily="50" charset="-127"/>
                <a:ea typeface="나눔스퀘어" panose="020B0600000101010101" pitchFamily="50" charset="-127"/>
                <a:cs typeface="Arial"/>
              </a:rPr>
              <a:t>backquery</a:t>
            </a:r>
            <a:r>
              <a:rPr lang="en-US" altLang="ko-KR" sz="1800" spc="-15" dirty="0">
                <a:latin typeface="나눔스퀘어" panose="020B0600000101010101" pitchFamily="50" charset="-127"/>
                <a:ea typeface="나눔스퀘어" panose="020B0600000101010101" pitchFamily="50" charset="-127"/>
                <a:cs typeface="Arial"/>
              </a:rPr>
              <a:t> Method</a:t>
            </a:r>
            <a:endParaRPr lang="en-US" altLang="ko-KR" sz="1800" spc="-10" dirty="0">
              <a:latin typeface="나눔스퀘어" panose="020B0600000101010101" pitchFamily="50" charset="-127"/>
              <a:ea typeface="나눔스퀘어" panose="020B0600000101010101" pitchFamily="50" charset="-127"/>
              <a:cs typeface="Arial"/>
            </a:endParaRPr>
          </a:p>
        </p:txBody>
      </p:sp>
      <p:pic>
        <p:nvPicPr>
          <p:cNvPr id="5" name="그림 4"/>
          <p:cNvPicPr>
            <a:picLocks noChangeAspect="1"/>
          </p:cNvPicPr>
          <p:nvPr/>
        </p:nvPicPr>
        <p:blipFill>
          <a:blip r:embed="rId5"/>
          <a:stretch>
            <a:fillRect/>
          </a:stretch>
        </p:blipFill>
        <p:spPr>
          <a:xfrm>
            <a:off x="2878388" y="2829560"/>
            <a:ext cx="4914900" cy="3749040"/>
          </a:xfrm>
          <a:prstGeom prst="rect">
            <a:avLst/>
          </a:prstGeom>
        </p:spPr>
      </p:pic>
      <p:pic>
        <p:nvPicPr>
          <p:cNvPr id="6" name="그림 5"/>
          <p:cNvPicPr>
            <a:picLocks noChangeAspect="1"/>
          </p:cNvPicPr>
          <p:nvPr/>
        </p:nvPicPr>
        <p:blipFill>
          <a:blip r:embed="rId6"/>
          <a:stretch>
            <a:fillRect/>
          </a:stretch>
        </p:blipFill>
        <p:spPr>
          <a:xfrm>
            <a:off x="2878388" y="2216600"/>
            <a:ext cx="5829300" cy="409575"/>
          </a:xfrm>
          <a:prstGeom prst="rect">
            <a:avLst/>
          </a:prstGeom>
        </p:spPr>
      </p:pic>
      <p:pic>
        <p:nvPicPr>
          <p:cNvPr id="10" name="Picture 4" descr="https://upload.wikimedia.org/wikipedia/commons/thumb/c/c8/Logit.svg/1280px-Logit.svg.png"/>
          <p:cNvPicPr>
            <a:picLocks noChangeAspect="1" noChangeArrowheads="1"/>
          </p:cNvPicPr>
          <p:nvPr/>
        </p:nvPicPr>
        <p:blipFill>
          <a:blip r:embed="rId7" cstate="hqprint">
            <a:extLst>
              <a:ext uri="{28A0092B-C50C-407E-A947-70E740481C1C}">
                <a14:useLocalDpi xmlns:a14="http://schemas.microsoft.com/office/drawing/2010/main" val="0"/>
              </a:ext>
            </a:extLst>
          </a:blip>
          <a:stretch>
            <a:fillRect/>
          </a:stretch>
        </p:blipFill>
        <p:spPr bwMode="auto">
          <a:xfrm>
            <a:off x="8852263" y="3513627"/>
            <a:ext cx="3048000" cy="1983581"/>
          </a:xfrm>
          <a:prstGeom prst="rect">
            <a:avLst/>
          </a:prstGeom>
          <a:noFill/>
          <a:extLst>
            <a:ext uri="{909E8E84-426E-40DD-AFC4-6F175D3DCCD1}">
              <a14:hiddenFill xmlns:a14="http://schemas.microsoft.com/office/drawing/2010/main">
                <a:solidFill>
                  <a:srgbClr val="FFFFFF"/>
                </a:solidFill>
              </a14:hiddenFill>
            </a:ext>
          </a:extLst>
        </p:spPr>
      </p:pic>
      <p:sp>
        <p:nvSpPr>
          <p:cNvPr id="11" name="모서리가 둥근 사각형 설명선 10"/>
          <p:cNvSpPr/>
          <p:nvPr/>
        </p:nvSpPr>
        <p:spPr>
          <a:xfrm>
            <a:off x="6510224" y="4110911"/>
            <a:ext cx="1807414" cy="789012"/>
          </a:xfrm>
          <a:prstGeom prst="wedgeRoundRectCallout">
            <a:avLst>
              <a:gd name="adj1" fmla="val -137238"/>
              <a:gd name="adj2" fmla="val 1657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나눔바른고딕" panose="020B0603020101020101" pitchFamily="50" charset="-127"/>
                <a:ea typeface="나눔바른고딕" panose="020B0603020101020101" pitchFamily="50" charset="-127"/>
              </a:rPr>
              <a:t>x </a:t>
            </a:r>
            <a:r>
              <a:rPr lang="ko-KR" altLang="en-US" sz="1200" dirty="0">
                <a:solidFill>
                  <a:srgbClr val="FF0000"/>
                </a:solidFill>
                <a:latin typeface="나눔바른고딕" panose="020B0603020101020101" pitchFamily="50" charset="-127"/>
                <a:ea typeface="나눔바른고딕" panose="020B0603020101020101" pitchFamily="50" charset="-127"/>
              </a:rPr>
              <a:t>값이</a:t>
            </a:r>
            <a:r>
              <a:rPr lang="en-US" altLang="ko-KR" sz="1200" dirty="0">
                <a:solidFill>
                  <a:srgbClr val="FF0000"/>
                </a:solidFill>
                <a:latin typeface="나눔바른고딕" panose="020B0603020101020101" pitchFamily="50" charset="-127"/>
                <a:ea typeface="나눔바른고딕" panose="020B0603020101020101" pitchFamily="50" charset="-127"/>
              </a:rPr>
              <a:t> 0</a:t>
            </a:r>
            <a:r>
              <a:rPr lang="ko-KR" altLang="en-US" sz="1200" dirty="0">
                <a:solidFill>
                  <a:srgbClr val="FF0000"/>
                </a:solidFill>
                <a:latin typeface="나눔바른고딕" panose="020B0603020101020101" pitchFamily="50" charset="-127"/>
                <a:ea typeface="나눔바른고딕" panose="020B0603020101020101" pitchFamily="50" charset="-127"/>
              </a:rPr>
              <a:t>과 </a:t>
            </a:r>
            <a:r>
              <a:rPr lang="en-US" altLang="ko-KR" sz="1200" dirty="0">
                <a:solidFill>
                  <a:srgbClr val="FF0000"/>
                </a:solidFill>
                <a:latin typeface="나눔바른고딕" panose="020B0603020101020101" pitchFamily="50" charset="-127"/>
                <a:ea typeface="나눔바른고딕" panose="020B0603020101020101" pitchFamily="50" charset="-127"/>
              </a:rPr>
              <a:t>1 </a:t>
            </a:r>
            <a:r>
              <a:rPr lang="ko-KR" altLang="en-US" sz="1200" dirty="0">
                <a:solidFill>
                  <a:srgbClr val="FF0000"/>
                </a:solidFill>
                <a:latin typeface="나눔바른고딕" panose="020B0603020101020101" pitchFamily="50" charset="-127"/>
                <a:ea typeface="나눔바른고딕" panose="020B0603020101020101" pitchFamily="50" charset="-127"/>
              </a:rPr>
              <a:t>사이 일 때</a:t>
            </a:r>
            <a:r>
              <a:rPr lang="en-US" altLang="ko-KR" sz="1200" dirty="0">
                <a:solidFill>
                  <a:srgbClr val="FF0000"/>
                </a:solidFill>
                <a:latin typeface="나눔바른고딕" panose="020B0603020101020101" pitchFamily="50" charset="-127"/>
                <a:ea typeface="나눔바른고딕" panose="020B0603020101020101" pitchFamily="50" charset="-127"/>
              </a:rPr>
              <a:t>,</a:t>
            </a:r>
            <a:r>
              <a:rPr lang="ko-KR" altLang="en-US" sz="1200" dirty="0">
                <a:solidFill>
                  <a:srgbClr val="FF0000"/>
                </a:solidFill>
                <a:latin typeface="나눔바른고딕" panose="020B0603020101020101" pitchFamily="50" charset="-127"/>
                <a:ea typeface="나눔바른고딕" panose="020B0603020101020101" pitchFamily="50" charset="-127"/>
              </a:rPr>
              <a:t> </a:t>
            </a:r>
            <a:r>
              <a:rPr lang="ko-KR" altLang="en-US" sz="1200" dirty="0" err="1">
                <a:solidFill>
                  <a:srgbClr val="FF0000"/>
                </a:solidFill>
                <a:latin typeface="나눔바른고딕" panose="020B0603020101020101" pitchFamily="50" charset="-127"/>
                <a:ea typeface="나눔바른고딕" panose="020B0603020101020101" pitchFamily="50" charset="-127"/>
              </a:rPr>
              <a:t>로지트</a:t>
            </a:r>
            <a:r>
              <a:rPr lang="ko-KR" altLang="en-US" sz="1200" dirty="0">
                <a:solidFill>
                  <a:srgbClr val="FF0000"/>
                </a:solidFill>
                <a:latin typeface="나눔바른고딕" panose="020B0603020101020101" pitchFamily="50" charset="-127"/>
                <a:ea typeface="나눔바른고딕" panose="020B0603020101020101" pitchFamily="50" charset="-127"/>
              </a:rPr>
              <a:t> 함수 값의  범위는 </a:t>
            </a:r>
            <a:r>
              <a:rPr lang="en-US" altLang="ko-KR" sz="1200" dirty="0">
                <a:solidFill>
                  <a:srgbClr val="FF0000"/>
                </a:solidFill>
                <a:latin typeface="나눔바른고딕" panose="020B0603020101020101" pitchFamily="50" charset="-127"/>
                <a:ea typeface="나눔바른고딕" panose="020B0603020101020101" pitchFamily="50" charset="-127"/>
              </a:rPr>
              <a:t>-∞</a:t>
            </a:r>
            <a:r>
              <a:rPr lang="ko-KR" altLang="en-US" sz="1200" dirty="0">
                <a:solidFill>
                  <a:srgbClr val="FF0000"/>
                </a:solidFill>
                <a:latin typeface="나눔바른고딕" panose="020B0603020101020101" pitchFamily="50" charset="-127"/>
                <a:ea typeface="나눔바른고딕" panose="020B0603020101020101" pitchFamily="50" charset="-127"/>
              </a:rPr>
              <a:t>에서 </a:t>
            </a:r>
            <a:r>
              <a:rPr lang="en-US" altLang="ko-KR" sz="1200" dirty="0">
                <a:solidFill>
                  <a:srgbClr val="FF0000"/>
                </a:solidFill>
                <a:latin typeface="나눔바른고딕" panose="020B0603020101020101" pitchFamily="50" charset="-127"/>
                <a:ea typeface="나눔바른고딕" panose="020B0603020101020101" pitchFamily="50" charset="-127"/>
              </a:rPr>
              <a:t>∞ </a:t>
            </a:r>
            <a:r>
              <a:rPr lang="ko-KR" altLang="en-US" sz="1200" dirty="0">
                <a:solidFill>
                  <a:srgbClr val="FF0000"/>
                </a:solidFill>
                <a:latin typeface="나눔바른고딕" panose="020B0603020101020101" pitchFamily="50" charset="-127"/>
                <a:ea typeface="나눔바른고딕" panose="020B0603020101020101" pitchFamily="50" charset="-127"/>
              </a:rPr>
              <a:t>이므로</a:t>
            </a:r>
            <a:r>
              <a:rPr lang="en-US" altLang="ko-KR" sz="1200" dirty="0">
                <a:solidFill>
                  <a:srgbClr val="FF0000"/>
                </a:solidFill>
                <a:latin typeface="나눔바른고딕" panose="020B0603020101020101" pitchFamily="50" charset="-127"/>
                <a:ea typeface="나눔바른고딕" panose="020B0603020101020101" pitchFamily="50" charset="-127"/>
              </a:rPr>
              <a:t> </a:t>
            </a:r>
            <a:r>
              <a:rPr lang="ko-KR" altLang="en-US" sz="1200" dirty="0">
                <a:solidFill>
                  <a:srgbClr val="FF0000"/>
                </a:solidFill>
                <a:latin typeface="나눔바른고딕" panose="020B0603020101020101" pitchFamily="50" charset="-127"/>
                <a:ea typeface="나눔바른고딕" panose="020B0603020101020101" pitchFamily="50" charset="-127"/>
              </a:rPr>
              <a:t>범위를 </a:t>
            </a:r>
            <a:r>
              <a:rPr lang="en-US" altLang="ko-KR" sz="1200" dirty="0">
                <a:solidFill>
                  <a:srgbClr val="FF0000"/>
                </a:solidFill>
                <a:latin typeface="나눔바른고딕" panose="020B0603020101020101" pitchFamily="50" charset="-127"/>
                <a:ea typeface="나눔바른고딕" panose="020B0603020101020101" pitchFamily="50" charset="-127"/>
              </a:rPr>
              <a:t>0.01 ~ 0.99</a:t>
            </a:r>
            <a:r>
              <a:rPr lang="ko-KR" altLang="en-US" sz="1200" dirty="0">
                <a:solidFill>
                  <a:srgbClr val="FF0000"/>
                </a:solidFill>
                <a:latin typeface="나눔바른고딕" panose="020B0603020101020101" pitchFamily="50" charset="-127"/>
                <a:ea typeface="나눔바른고딕" panose="020B0603020101020101" pitchFamily="50" charset="-127"/>
              </a:rPr>
              <a:t>로</a:t>
            </a:r>
            <a:r>
              <a:rPr lang="en-US" altLang="ko-KR" sz="1200" dirty="0">
                <a:solidFill>
                  <a:srgbClr val="FF0000"/>
                </a:solidFill>
                <a:latin typeface="나눔바른고딕" panose="020B0603020101020101" pitchFamily="50" charset="-127"/>
                <a:ea typeface="나눔바른고딕" panose="020B0603020101020101" pitchFamily="50" charset="-127"/>
              </a:rPr>
              <a:t> </a:t>
            </a:r>
            <a:r>
              <a:rPr lang="ko-KR" altLang="en-US" sz="1200" dirty="0">
                <a:solidFill>
                  <a:srgbClr val="FF0000"/>
                </a:solidFill>
                <a:latin typeface="나눔바른고딕" panose="020B0603020101020101" pitchFamily="50" charset="-127"/>
                <a:ea typeface="나눔바른고딕" panose="020B0603020101020101" pitchFamily="50" charset="-127"/>
              </a:rPr>
              <a:t>조정</a:t>
            </a:r>
            <a:endParaRPr lang="ko-KR" altLang="en-US" sz="1200" baseline="-25000" dirty="0">
              <a:solidFill>
                <a:srgbClr val="FF0000"/>
              </a:solidFill>
              <a:latin typeface="나눔바른고딕" panose="020B0603020101020101" pitchFamily="50" charset="-127"/>
              <a:ea typeface="나눔바른고딕" panose="020B0603020101020101" pitchFamily="50" charset="-127"/>
            </a:endParaRPr>
          </a:p>
        </p:txBody>
      </p:sp>
      <p:sp>
        <p:nvSpPr>
          <p:cNvPr id="14" name="모서리가 둥근 사각형 설명선 13"/>
          <p:cNvSpPr/>
          <p:nvPr/>
        </p:nvSpPr>
        <p:spPr>
          <a:xfrm>
            <a:off x="6515362" y="5556158"/>
            <a:ext cx="1797139" cy="789012"/>
          </a:xfrm>
          <a:prstGeom prst="wedgeRoundRectCallout">
            <a:avLst>
              <a:gd name="adj1" fmla="val -166218"/>
              <a:gd name="adj2" fmla="val 2389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나눔바른고딕" panose="020B0603020101020101" pitchFamily="50" charset="-127"/>
                <a:ea typeface="나눔바른고딕" panose="020B0603020101020101" pitchFamily="50" charset="-127"/>
              </a:rPr>
              <a:t>x </a:t>
            </a:r>
            <a:r>
              <a:rPr lang="ko-KR" altLang="en-US" sz="1200" dirty="0">
                <a:solidFill>
                  <a:srgbClr val="FF0000"/>
                </a:solidFill>
                <a:latin typeface="나눔바른고딕" panose="020B0603020101020101" pitchFamily="50" charset="-127"/>
                <a:ea typeface="나눔바른고딕" panose="020B0603020101020101" pitchFamily="50" charset="-127"/>
              </a:rPr>
              <a:t>값이</a:t>
            </a:r>
            <a:r>
              <a:rPr lang="en-US" altLang="ko-KR" sz="1200" dirty="0">
                <a:solidFill>
                  <a:srgbClr val="FF0000"/>
                </a:solidFill>
                <a:latin typeface="나눔바른고딕" panose="020B0603020101020101" pitchFamily="50" charset="-127"/>
                <a:ea typeface="나눔바른고딕" panose="020B0603020101020101" pitchFamily="50" charset="-127"/>
              </a:rPr>
              <a:t> 0</a:t>
            </a:r>
            <a:r>
              <a:rPr lang="ko-KR" altLang="en-US" sz="1200" dirty="0">
                <a:solidFill>
                  <a:srgbClr val="FF0000"/>
                </a:solidFill>
                <a:latin typeface="나눔바른고딕" panose="020B0603020101020101" pitchFamily="50" charset="-127"/>
                <a:ea typeface="나눔바른고딕" panose="020B0603020101020101" pitchFamily="50" charset="-127"/>
              </a:rPr>
              <a:t>과 </a:t>
            </a:r>
            <a:r>
              <a:rPr lang="en-US" altLang="ko-KR" sz="1200" dirty="0">
                <a:solidFill>
                  <a:srgbClr val="FF0000"/>
                </a:solidFill>
                <a:latin typeface="나눔바른고딕" panose="020B0603020101020101" pitchFamily="50" charset="-127"/>
                <a:ea typeface="나눔바른고딕" panose="020B0603020101020101" pitchFamily="50" charset="-127"/>
              </a:rPr>
              <a:t>1 </a:t>
            </a:r>
            <a:r>
              <a:rPr lang="ko-KR" altLang="en-US" sz="1200" dirty="0">
                <a:solidFill>
                  <a:srgbClr val="FF0000"/>
                </a:solidFill>
                <a:latin typeface="나눔바른고딕" panose="020B0603020101020101" pitchFamily="50" charset="-127"/>
                <a:ea typeface="나눔바른고딕" panose="020B0603020101020101" pitchFamily="50" charset="-127"/>
              </a:rPr>
              <a:t>사이 일 때</a:t>
            </a:r>
            <a:r>
              <a:rPr lang="en-US" altLang="ko-KR" sz="1200" dirty="0">
                <a:solidFill>
                  <a:srgbClr val="FF0000"/>
                </a:solidFill>
                <a:latin typeface="나눔바른고딕" panose="020B0603020101020101" pitchFamily="50" charset="-127"/>
                <a:ea typeface="나눔바른고딕" panose="020B0603020101020101" pitchFamily="50" charset="-127"/>
              </a:rPr>
              <a:t>,</a:t>
            </a:r>
            <a:r>
              <a:rPr lang="ko-KR" altLang="en-US" sz="1200" dirty="0">
                <a:solidFill>
                  <a:srgbClr val="FF0000"/>
                </a:solidFill>
                <a:latin typeface="나눔바른고딕" panose="020B0603020101020101" pitchFamily="50" charset="-127"/>
                <a:ea typeface="나눔바른고딕" panose="020B0603020101020101" pitchFamily="50" charset="-127"/>
              </a:rPr>
              <a:t> </a:t>
            </a:r>
            <a:r>
              <a:rPr lang="ko-KR" altLang="en-US" sz="1200" dirty="0" err="1">
                <a:solidFill>
                  <a:srgbClr val="FF0000"/>
                </a:solidFill>
                <a:latin typeface="나눔바른고딕" panose="020B0603020101020101" pitchFamily="50" charset="-127"/>
                <a:ea typeface="나눔바른고딕" panose="020B0603020101020101" pitchFamily="50" charset="-127"/>
              </a:rPr>
              <a:t>로지트</a:t>
            </a:r>
            <a:r>
              <a:rPr lang="ko-KR" altLang="en-US" sz="1200" dirty="0">
                <a:solidFill>
                  <a:srgbClr val="FF0000"/>
                </a:solidFill>
                <a:latin typeface="나눔바른고딕" panose="020B0603020101020101" pitchFamily="50" charset="-127"/>
                <a:ea typeface="나눔바른고딕" panose="020B0603020101020101" pitchFamily="50" charset="-127"/>
              </a:rPr>
              <a:t> 함수 값의  범위는 </a:t>
            </a:r>
            <a:r>
              <a:rPr lang="en-US" altLang="ko-KR" sz="1200" dirty="0">
                <a:solidFill>
                  <a:srgbClr val="FF0000"/>
                </a:solidFill>
                <a:latin typeface="나눔바른고딕" panose="020B0603020101020101" pitchFamily="50" charset="-127"/>
                <a:ea typeface="나눔바른고딕" panose="020B0603020101020101" pitchFamily="50" charset="-127"/>
              </a:rPr>
              <a:t>-∞</a:t>
            </a:r>
            <a:r>
              <a:rPr lang="ko-KR" altLang="en-US" sz="1200" dirty="0">
                <a:solidFill>
                  <a:srgbClr val="FF0000"/>
                </a:solidFill>
                <a:latin typeface="나눔바른고딕" panose="020B0603020101020101" pitchFamily="50" charset="-127"/>
                <a:ea typeface="나눔바른고딕" panose="020B0603020101020101" pitchFamily="50" charset="-127"/>
              </a:rPr>
              <a:t>에서 </a:t>
            </a:r>
            <a:r>
              <a:rPr lang="en-US" altLang="ko-KR" sz="1200" dirty="0">
                <a:solidFill>
                  <a:srgbClr val="FF0000"/>
                </a:solidFill>
                <a:latin typeface="나눔바른고딕" panose="020B0603020101020101" pitchFamily="50" charset="-127"/>
                <a:ea typeface="나눔바른고딕" panose="020B0603020101020101" pitchFamily="50" charset="-127"/>
              </a:rPr>
              <a:t>∞ </a:t>
            </a:r>
            <a:r>
              <a:rPr lang="ko-KR" altLang="en-US" sz="1200" dirty="0">
                <a:solidFill>
                  <a:srgbClr val="FF0000"/>
                </a:solidFill>
                <a:latin typeface="나눔바른고딕" panose="020B0603020101020101" pitchFamily="50" charset="-127"/>
                <a:ea typeface="나눔바른고딕" panose="020B0603020101020101" pitchFamily="50" charset="-127"/>
              </a:rPr>
              <a:t>이므로</a:t>
            </a:r>
            <a:r>
              <a:rPr lang="en-US" altLang="ko-KR" sz="1200" dirty="0">
                <a:solidFill>
                  <a:srgbClr val="FF0000"/>
                </a:solidFill>
                <a:latin typeface="나눔바른고딕" panose="020B0603020101020101" pitchFamily="50" charset="-127"/>
                <a:ea typeface="나눔바른고딕" panose="020B0603020101020101" pitchFamily="50" charset="-127"/>
              </a:rPr>
              <a:t> </a:t>
            </a:r>
            <a:r>
              <a:rPr lang="ko-KR" altLang="en-US" sz="1200" dirty="0">
                <a:solidFill>
                  <a:srgbClr val="FF0000"/>
                </a:solidFill>
                <a:latin typeface="나눔바른고딕" panose="020B0603020101020101" pitchFamily="50" charset="-127"/>
                <a:ea typeface="나눔바른고딕" panose="020B0603020101020101" pitchFamily="50" charset="-127"/>
              </a:rPr>
              <a:t>범위를 </a:t>
            </a:r>
            <a:r>
              <a:rPr lang="en-US" altLang="ko-KR" sz="1200" dirty="0">
                <a:solidFill>
                  <a:srgbClr val="FF0000"/>
                </a:solidFill>
                <a:latin typeface="나눔바른고딕" panose="020B0603020101020101" pitchFamily="50" charset="-127"/>
                <a:ea typeface="나눔바른고딕" panose="020B0603020101020101" pitchFamily="50" charset="-127"/>
              </a:rPr>
              <a:t>0.01 ~ 0.99</a:t>
            </a:r>
            <a:r>
              <a:rPr lang="ko-KR" altLang="en-US" sz="1200" dirty="0">
                <a:solidFill>
                  <a:srgbClr val="FF0000"/>
                </a:solidFill>
                <a:latin typeface="나눔바른고딕" panose="020B0603020101020101" pitchFamily="50" charset="-127"/>
                <a:ea typeface="나눔바른고딕" panose="020B0603020101020101" pitchFamily="50" charset="-127"/>
              </a:rPr>
              <a:t>로</a:t>
            </a:r>
            <a:r>
              <a:rPr lang="en-US" altLang="ko-KR" sz="1200" dirty="0">
                <a:solidFill>
                  <a:srgbClr val="FF0000"/>
                </a:solidFill>
                <a:latin typeface="나눔바른고딕" panose="020B0603020101020101" pitchFamily="50" charset="-127"/>
                <a:ea typeface="나눔바른고딕" panose="020B0603020101020101" pitchFamily="50" charset="-127"/>
              </a:rPr>
              <a:t> </a:t>
            </a:r>
            <a:r>
              <a:rPr lang="ko-KR" altLang="en-US" sz="1200" dirty="0">
                <a:solidFill>
                  <a:srgbClr val="FF0000"/>
                </a:solidFill>
                <a:latin typeface="나눔바른고딕" panose="020B0603020101020101" pitchFamily="50" charset="-127"/>
                <a:ea typeface="나눔바른고딕" panose="020B0603020101020101" pitchFamily="50" charset="-127"/>
              </a:rPr>
              <a:t>조정</a:t>
            </a:r>
            <a:endParaRPr lang="ko-KR" altLang="en-US" sz="1200" baseline="-25000" dirty="0">
              <a:solidFill>
                <a:srgbClr val="FF0000"/>
              </a:solidFill>
              <a:latin typeface="나눔바른고딕" panose="020B0603020101020101" pitchFamily="50" charset="-127"/>
              <a:ea typeface="나눔바른고딕" panose="020B0603020101020101" pitchFamily="50" charset="-127"/>
            </a:endParaRPr>
          </a:p>
        </p:txBody>
      </p:sp>
      <p:pic>
        <p:nvPicPr>
          <p:cNvPr id="9" name="오디오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12216420"/>
      </p:ext>
    </p:extLst>
  </p:cSld>
  <p:clrMapOvr>
    <a:masterClrMapping/>
  </p:clrMapOvr>
  <mc:AlternateContent xmlns:mc="http://schemas.openxmlformats.org/markup-compatibility/2006" xmlns:p14="http://schemas.microsoft.com/office/powerpoint/2010/main">
    <mc:Choice Requires="p14">
      <p:transition spd="slow" p14:dur="2000" advTm="8119"/>
    </mc:Choice>
    <mc:Fallback xmlns="">
      <p:transition spd="slow" advTm="8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r>
              <a:rPr lang="en-US" altLang="ko-KR" dirty="0" err="1"/>
              <a:t>backquery</a:t>
            </a:r>
            <a:r>
              <a:rPr lang="en-US" altLang="ko-KR"/>
              <a:t>” </a:t>
            </a:r>
            <a:r>
              <a:rPr lang="en-US" altLang="ko-KR" dirty="0"/>
              <a:t>Test</a:t>
            </a:r>
            <a:endParaRPr lang="ko-KR" altLang="en-US" dirty="0"/>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18</a:t>
            </a:fld>
            <a:endParaRPr lang="ko-KR" altLang="en-US"/>
          </a:p>
        </p:txBody>
      </p:sp>
      <p:pic>
        <p:nvPicPr>
          <p:cNvPr id="6" name="그림 5"/>
          <p:cNvPicPr>
            <a:picLocks noChangeAspect="1"/>
          </p:cNvPicPr>
          <p:nvPr/>
        </p:nvPicPr>
        <p:blipFill>
          <a:blip r:embed="rId5"/>
          <a:stretch>
            <a:fillRect/>
          </a:stretch>
        </p:blipFill>
        <p:spPr>
          <a:xfrm>
            <a:off x="2209800" y="2149157"/>
            <a:ext cx="8632508" cy="3883343"/>
          </a:xfrm>
          <a:prstGeom prst="rect">
            <a:avLst/>
          </a:prstGeom>
        </p:spPr>
      </p:pic>
      <p:pic>
        <p:nvPicPr>
          <p:cNvPr id="10" name="오디오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33649899"/>
      </p:ext>
    </p:extLst>
  </p:cSld>
  <p:clrMapOvr>
    <a:masterClrMapping/>
  </p:clrMapOvr>
  <mc:AlternateContent xmlns:mc="http://schemas.openxmlformats.org/markup-compatibility/2006" xmlns:p14="http://schemas.microsoft.com/office/powerpoint/2010/main">
    <mc:Choice Requires="p14">
      <p:transition spd="slow" p14:dur="2000" advTm="5625"/>
    </mc:Choice>
    <mc:Fallback xmlns="">
      <p:transition spd="slow" advTm="5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spc="-5" dirty="0">
                <a:cs typeface="Arial"/>
              </a:rPr>
              <a:t>M</a:t>
            </a:r>
            <a:r>
              <a:rPr lang="en-US" altLang="ko-KR" b="1" spc="-15" dirty="0">
                <a:cs typeface="Arial"/>
              </a:rPr>
              <a:t>o</a:t>
            </a:r>
            <a:r>
              <a:rPr lang="en-US" altLang="ko-KR" b="1" spc="-5" dirty="0">
                <a:cs typeface="Arial"/>
              </a:rPr>
              <a:t>r</a:t>
            </a:r>
            <a:r>
              <a:rPr lang="en-US" altLang="ko-KR" b="1" dirty="0">
                <a:cs typeface="Arial"/>
              </a:rPr>
              <a:t>e</a:t>
            </a:r>
            <a:r>
              <a:rPr lang="en-US" altLang="ko-KR" b="1" spc="-5" dirty="0">
                <a:cs typeface="Arial"/>
              </a:rPr>
              <a:t> Bra</a:t>
            </a:r>
            <a:r>
              <a:rPr lang="en-US" altLang="ko-KR" b="1" spc="-10" dirty="0">
                <a:cs typeface="Arial"/>
              </a:rPr>
              <a:t>in</a:t>
            </a:r>
            <a:r>
              <a:rPr lang="en-US" altLang="ko-KR" b="1" spc="-5" dirty="0">
                <a:cs typeface="Arial"/>
              </a:rPr>
              <a:t> </a:t>
            </a:r>
            <a:r>
              <a:rPr lang="en-US" altLang="ko-KR" b="1" spc="-15" dirty="0">
                <a:cs typeface="Arial"/>
              </a:rPr>
              <a:t>S</a:t>
            </a:r>
            <a:r>
              <a:rPr lang="en-US" altLang="ko-KR" b="1" spc="-5" dirty="0">
                <a:cs typeface="Arial"/>
              </a:rPr>
              <a:t>ca</a:t>
            </a:r>
            <a:r>
              <a:rPr lang="en-US" altLang="ko-KR" b="1" spc="-15" dirty="0">
                <a:cs typeface="Arial"/>
              </a:rPr>
              <a:t>n</a:t>
            </a:r>
            <a:r>
              <a:rPr lang="en-US" altLang="ko-KR" b="1" dirty="0">
                <a:cs typeface="Arial"/>
              </a:rPr>
              <a:t>s</a:t>
            </a:r>
            <a:br>
              <a:rPr lang="en-US" altLang="ko-KR" b="1" dirty="0">
                <a:cs typeface="Arial"/>
              </a:rPr>
            </a:br>
            <a:r>
              <a:rPr lang="ko-KR" altLang="en-US" sz="3600" b="1" dirty="0">
                <a:solidFill>
                  <a:schemeClr val="tx1">
                    <a:lumMod val="50000"/>
                    <a:lumOff val="50000"/>
                  </a:schemeClr>
                </a:solidFill>
                <a:cs typeface="Arial"/>
              </a:rPr>
              <a:t>나머지 뇌 스캐닝</a:t>
            </a:r>
            <a:endParaRPr lang="ko-KR" altLang="en-US" sz="3600" dirty="0">
              <a:solidFill>
                <a:schemeClr val="tx1">
                  <a:lumMod val="50000"/>
                  <a:lumOff val="50000"/>
                </a:schemeClr>
              </a:solidFill>
            </a:endParaRPr>
          </a:p>
        </p:txBody>
      </p:sp>
      <p:sp>
        <p:nvSpPr>
          <p:cNvPr id="3" name="내용 개체 틀 2"/>
          <p:cNvSpPr>
            <a:spLocks noGrp="1"/>
          </p:cNvSpPr>
          <p:nvPr>
            <p:ph idx="1"/>
          </p:nvPr>
        </p:nvSpPr>
        <p:spPr/>
        <p:txBody>
          <a:bodyPr>
            <a:noAutofit/>
          </a:bodyPr>
          <a:lstStyle/>
          <a:p>
            <a:pPr>
              <a:lnSpc>
                <a:spcPct val="100000"/>
              </a:lnSpc>
              <a:spcBef>
                <a:spcPts val="0"/>
              </a:spcBef>
            </a:pPr>
            <a:r>
              <a:rPr lang="en-US" altLang="ko-KR" sz="1800" spc="-15" dirty="0">
                <a:latin typeface="나눔스퀘어" panose="020B0600000101010101" pitchFamily="50" charset="-127"/>
                <a:ea typeface="나눔스퀘어" panose="020B0600000101010101" pitchFamily="50" charset="-127"/>
                <a:cs typeface="Arial"/>
              </a:rPr>
              <a:t>(</a:t>
            </a:r>
            <a:r>
              <a:rPr lang="ko-KR" altLang="en-US" sz="1800" spc="-15" dirty="0">
                <a:latin typeface="나눔스퀘어" panose="020B0600000101010101" pitchFamily="50" charset="-127"/>
                <a:ea typeface="나눔스퀘어" panose="020B0600000101010101" pitchFamily="50" charset="-127"/>
                <a:cs typeface="Arial"/>
              </a:rPr>
              <a:t>해석</a:t>
            </a:r>
            <a:r>
              <a:rPr lang="en-US" altLang="ko-KR" sz="1800" spc="-15" dirty="0">
                <a:latin typeface="나눔스퀘어" panose="020B0600000101010101" pitchFamily="50" charset="-127"/>
                <a:ea typeface="나눔스퀘어" panose="020B0600000101010101" pitchFamily="50" charset="-127"/>
                <a:cs typeface="Arial"/>
              </a:rPr>
              <a:t>)</a:t>
            </a:r>
          </a:p>
          <a:p>
            <a:pPr lvl="1">
              <a:lnSpc>
                <a:spcPct val="100000"/>
              </a:lnSpc>
              <a:spcBef>
                <a:spcPts val="0"/>
              </a:spcBef>
            </a:pPr>
            <a:r>
              <a:rPr lang="en-US" altLang="ko-KR" sz="1400" spc="-15"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b="1" spc="-15" dirty="0">
                <a:latin typeface="나눔스퀘어" panose="020B0600000101010101" pitchFamily="50" charset="-127"/>
                <a:ea typeface="나눔스퀘어" panose="020B0600000101010101" pitchFamily="50" charset="-127"/>
                <a:cs typeface="Arial"/>
              </a:rPr>
              <a:t>d</a:t>
            </a:r>
            <a:r>
              <a:rPr lang="en-US" altLang="ko-KR" sz="1400" b="1" spc="-5" dirty="0">
                <a:latin typeface="나눔스퀘어" panose="020B0600000101010101" pitchFamily="50" charset="-127"/>
                <a:ea typeface="나눔스퀘어" panose="020B0600000101010101" pitchFamily="50" charset="-127"/>
                <a:cs typeface="Arial"/>
              </a:rPr>
              <a:t>ar</a:t>
            </a:r>
            <a:r>
              <a:rPr lang="en-US" altLang="ko-KR" sz="1400" b="1" dirty="0">
                <a:latin typeface="나눔스퀘어" panose="020B0600000101010101" pitchFamily="50" charset="-127"/>
                <a:ea typeface="나눔스퀘어" panose="020B0600000101010101" pitchFamily="50" charset="-127"/>
                <a:cs typeface="Arial"/>
              </a:rPr>
              <a:t>k</a:t>
            </a:r>
            <a:r>
              <a:rPr lang="en-US" altLang="ko-KR" sz="1400" b="1" spc="-5" dirty="0">
                <a:latin typeface="나눔스퀘어" panose="020B0600000101010101" pitchFamily="50" charset="-127"/>
                <a:ea typeface="나눔스퀘어" panose="020B0600000101010101" pitchFamily="50" charset="-127"/>
                <a:cs typeface="Arial"/>
              </a:rPr>
              <a:t> </a:t>
            </a:r>
            <a:r>
              <a:rPr lang="en-US" altLang="ko-KR" sz="1400" spc="-5" dirty="0">
                <a:latin typeface="나눔스퀘어" panose="020B0600000101010101" pitchFamily="50" charset="-127"/>
                <a:ea typeface="나눔스퀘어" panose="020B0600000101010101" pitchFamily="50" charset="-127"/>
                <a:cs typeface="Arial"/>
              </a:rPr>
              <a:t>area</a:t>
            </a:r>
            <a:r>
              <a:rPr lang="en-US" altLang="ko-KR" sz="1400" dirty="0">
                <a:latin typeface="나눔스퀘어" panose="020B0600000101010101" pitchFamily="50" charset="-127"/>
                <a:ea typeface="나눔스퀘어" panose="020B0600000101010101" pitchFamily="50" charset="-127"/>
                <a:cs typeface="Arial"/>
              </a:rPr>
              <a:t>s</a:t>
            </a:r>
            <a:r>
              <a:rPr lang="en-US" altLang="ko-KR" sz="1400" spc="-5" dirty="0">
                <a:latin typeface="나눔스퀘어" panose="020B0600000101010101" pitchFamily="50" charset="-127"/>
                <a:ea typeface="나눔스퀘어" panose="020B0600000101010101" pitchFamily="50" charset="-127"/>
                <a:cs typeface="Arial"/>
              </a:rPr>
              <a:t> ar</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par</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dirty="0">
                <a:latin typeface="나눔스퀘어" panose="020B0600000101010101" pitchFamily="50" charset="-127"/>
                <a:ea typeface="나눔스퀘어" panose="020B0600000101010101" pitchFamily="50" charset="-127"/>
                <a:cs typeface="Arial"/>
              </a:rPr>
              <a:t>s</a:t>
            </a:r>
            <a:r>
              <a:rPr lang="en-US" altLang="ko-KR" sz="1400" spc="-5" dirty="0">
                <a:latin typeface="나눔스퀘어" panose="020B0600000101010101" pitchFamily="50" charset="-127"/>
                <a:ea typeface="나눔스퀘어" panose="020B0600000101010101" pitchFamily="50" charset="-127"/>
                <a:cs typeface="Arial"/>
              </a:rPr>
              <a:t> of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ques</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io</a:t>
            </a:r>
            <a:r>
              <a:rPr lang="en-US" altLang="ko-KR" sz="1400" dirty="0">
                <a:latin typeface="나눔스퀘어" panose="020B0600000101010101" pitchFamily="50" charset="-127"/>
                <a:ea typeface="나눔스퀘어" panose="020B0600000101010101" pitchFamily="50" charset="-127"/>
                <a:cs typeface="Arial"/>
              </a:rPr>
              <a:t>n</a:t>
            </a:r>
            <a:r>
              <a:rPr lang="en-US" altLang="ko-KR" sz="1400" spc="-5" dirty="0">
                <a:latin typeface="나눔스퀘어" panose="020B0600000101010101" pitchFamily="50" charset="-127"/>
                <a:ea typeface="나눔스퀘어" panose="020B0600000101010101" pitchFamily="50" charset="-127"/>
                <a:cs typeface="Arial"/>
              </a:rPr>
              <a:t> imag</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which, if marke</a:t>
            </a:r>
            <a:r>
              <a:rPr lang="en-US" altLang="ko-KR" sz="1400" dirty="0">
                <a:latin typeface="나눔스퀘어" panose="020B0600000101010101" pitchFamily="50" charset="-127"/>
                <a:ea typeface="나눔스퀘어" panose="020B0600000101010101" pitchFamily="50" charset="-127"/>
                <a:cs typeface="Arial"/>
              </a:rPr>
              <a:t>d</a:t>
            </a:r>
            <a:r>
              <a:rPr lang="en-US" altLang="ko-KR" sz="1400" spc="-5" dirty="0">
                <a:latin typeface="나눔스퀘어" panose="020B0600000101010101" pitchFamily="50" charset="-127"/>
                <a:ea typeface="나눔스퀘어" panose="020B0600000101010101" pitchFamily="50" charset="-127"/>
                <a:cs typeface="Arial"/>
              </a:rPr>
              <a:t> b</a:t>
            </a:r>
            <a:r>
              <a:rPr lang="en-US" altLang="ko-KR" sz="1400" dirty="0">
                <a:latin typeface="나눔스퀘어" panose="020B0600000101010101" pitchFamily="50" charset="-127"/>
                <a:ea typeface="나눔스퀘어" panose="020B0600000101010101" pitchFamily="50" charset="-127"/>
                <a:cs typeface="Arial"/>
              </a:rPr>
              <a:t>y</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dirty="0">
                <a:latin typeface="나눔스퀘어" panose="020B0600000101010101" pitchFamily="50" charset="-127"/>
                <a:ea typeface="나눔스퀘어" panose="020B0600000101010101" pitchFamily="50" charset="-127"/>
                <a:cs typeface="Arial"/>
              </a:rPr>
              <a:t>a</a:t>
            </a:r>
            <a:r>
              <a:rPr lang="en-US" altLang="ko-KR" sz="1400" spc="-5" dirty="0">
                <a:latin typeface="나눔스퀘어" panose="020B0600000101010101" pitchFamily="50" charset="-127"/>
                <a:ea typeface="나눔스퀘어" panose="020B0600000101010101" pitchFamily="50" charset="-127"/>
                <a:cs typeface="Arial"/>
              </a:rPr>
              <a:t> pen, mak</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u</a:t>
            </a:r>
            <a:r>
              <a:rPr lang="en-US" altLang="ko-KR" sz="1400" dirty="0">
                <a:latin typeface="나눔스퀘어" panose="020B0600000101010101" pitchFamily="50" charset="-127"/>
                <a:ea typeface="나눔스퀘어" panose="020B0600000101010101" pitchFamily="50" charset="-127"/>
                <a:cs typeface="Arial"/>
              </a:rPr>
              <a:t>p </a:t>
            </a:r>
            <a:r>
              <a:rPr lang="en-US" altLang="ko-KR" sz="1400" spc="-5" dirty="0">
                <a:latin typeface="나눔스퀘어" panose="020B0600000101010101" pitchFamily="50" charset="-127"/>
                <a:ea typeface="나눔스퀘어" panose="020B0600000101010101" pitchFamily="50" charset="-127"/>
                <a:cs typeface="Arial"/>
              </a:rPr>
              <a:t>suppor</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in</a:t>
            </a:r>
            <a:r>
              <a:rPr lang="en-US" altLang="ko-KR" sz="1400" dirty="0">
                <a:latin typeface="나눔스퀘어" panose="020B0600000101010101" pitchFamily="50" charset="-127"/>
                <a:ea typeface="나눔스퀘어" panose="020B0600000101010101" pitchFamily="50" charset="-127"/>
                <a:cs typeface="Arial"/>
              </a:rPr>
              <a:t>g</a:t>
            </a:r>
            <a:r>
              <a:rPr lang="en-US" altLang="ko-KR" sz="1400" spc="-5" dirty="0">
                <a:latin typeface="나눔스퀘어" panose="020B0600000101010101" pitchFamily="50" charset="-127"/>
                <a:ea typeface="나눔스퀘어" panose="020B0600000101010101" pitchFamily="50" charset="-127"/>
                <a:cs typeface="Arial"/>
              </a:rPr>
              <a:t> evidenc</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answe</a:t>
            </a:r>
            <a:r>
              <a:rPr lang="en-US" altLang="ko-KR" sz="1400" dirty="0">
                <a:latin typeface="나눔스퀘어" panose="020B0600000101010101" pitchFamily="50" charset="-127"/>
                <a:ea typeface="나눔스퀘어" panose="020B0600000101010101" pitchFamily="50" charset="-127"/>
                <a:cs typeface="Arial"/>
              </a:rPr>
              <a:t>r</a:t>
            </a:r>
            <a:r>
              <a:rPr lang="en-US" altLang="ko-KR" sz="1400" spc="-5" dirty="0">
                <a:latin typeface="나눔스퀘어" panose="020B0600000101010101" pitchFamily="50" charset="-127"/>
                <a:ea typeface="나눔스퀘어" panose="020B0600000101010101" pitchFamily="50" charset="-127"/>
                <a:cs typeface="Arial"/>
              </a:rPr>
              <a:t> shoul</a:t>
            </a:r>
            <a:r>
              <a:rPr lang="en-US" altLang="ko-KR" sz="1400" dirty="0">
                <a:latin typeface="나눔스퀘어" panose="020B0600000101010101" pitchFamily="50" charset="-127"/>
                <a:ea typeface="나눔스퀘어" panose="020B0600000101010101" pitchFamily="50" charset="-127"/>
                <a:cs typeface="Arial"/>
              </a:rPr>
              <a:t>d</a:t>
            </a:r>
            <a:r>
              <a:rPr lang="en-US" altLang="ko-KR" sz="1400" spc="-5" dirty="0">
                <a:latin typeface="나눔스퀘어" panose="020B0600000101010101" pitchFamily="50" charset="-127"/>
                <a:ea typeface="나눔스퀘어" panose="020B0600000101010101" pitchFamily="50" charset="-127"/>
                <a:cs typeface="Arial"/>
              </a:rPr>
              <a:t> b</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dirty="0">
                <a:latin typeface="나눔스퀘어" panose="020B0600000101010101" pitchFamily="50" charset="-127"/>
                <a:ea typeface="나눔스퀘어" panose="020B0600000101010101" pitchFamily="50" charset="-127"/>
                <a:cs typeface="Arial"/>
              </a:rPr>
              <a:t>a</a:t>
            </a:r>
            <a:r>
              <a:rPr lang="en-US" altLang="ko-KR" sz="1400" spc="-5" dirty="0">
                <a:latin typeface="나눔스퀘어" panose="020B0600000101010101" pitchFamily="50" charset="-127"/>
                <a:ea typeface="나눔스퀘어" panose="020B0600000101010101" pitchFamily="50" charset="-127"/>
                <a:cs typeface="Arial"/>
              </a:rPr>
              <a:t> “0”. </a:t>
            </a:r>
          </a:p>
          <a:p>
            <a:pPr lvl="1">
              <a:lnSpc>
                <a:spcPct val="100000"/>
              </a:lnSpc>
              <a:spcBef>
                <a:spcPts val="0"/>
              </a:spcBef>
            </a:pP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어두운 지점은 실제로 펜이 지나가는 부분입니다</a:t>
            </a: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a:p>
            <a:pPr lvl="1">
              <a:lnSpc>
                <a:spcPct val="100000"/>
              </a:lnSpc>
              <a:spcBef>
                <a:spcPts val="0"/>
              </a:spcBef>
            </a:pPr>
            <a:r>
              <a:rPr lang="en-US" altLang="ko-KR" sz="1400" spc="-15"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b="1" spc="-10" dirty="0">
                <a:latin typeface="나눔스퀘어" panose="020B0600000101010101" pitchFamily="50" charset="-127"/>
                <a:ea typeface="나눔스퀘어" panose="020B0600000101010101" pitchFamily="50" charset="-127"/>
                <a:cs typeface="Arial"/>
              </a:rPr>
              <a:t>li</a:t>
            </a:r>
            <a:r>
              <a:rPr lang="en-US" altLang="ko-KR" sz="1400" b="1" spc="-15" dirty="0">
                <a:latin typeface="나눔스퀘어" panose="020B0600000101010101" pitchFamily="50" charset="-127"/>
                <a:ea typeface="나눔스퀘어" panose="020B0600000101010101" pitchFamily="50" charset="-127"/>
                <a:cs typeface="Arial"/>
              </a:rPr>
              <a:t>gh</a:t>
            </a:r>
            <a:r>
              <a:rPr lang="en-US" altLang="ko-KR" sz="1400" b="1" dirty="0">
                <a:latin typeface="나눔스퀘어" panose="020B0600000101010101" pitchFamily="50" charset="-127"/>
                <a:ea typeface="나눔스퀘어" panose="020B0600000101010101" pitchFamily="50" charset="-127"/>
                <a:cs typeface="Arial"/>
              </a:rPr>
              <a:t>t</a:t>
            </a:r>
            <a:r>
              <a:rPr lang="en-US" altLang="ko-KR" sz="1400" b="1" spc="-5" dirty="0">
                <a:latin typeface="나눔스퀘어" panose="020B0600000101010101" pitchFamily="50" charset="-127"/>
                <a:ea typeface="나눔스퀘어" panose="020B0600000101010101" pitchFamily="50" charset="-127"/>
                <a:cs typeface="Arial"/>
              </a:rPr>
              <a:t> </a:t>
            </a:r>
            <a:r>
              <a:rPr lang="en-US" altLang="ko-KR" sz="1400" spc="-5" dirty="0">
                <a:latin typeface="나눔스퀘어" panose="020B0600000101010101" pitchFamily="50" charset="-127"/>
                <a:ea typeface="나눔스퀘어" panose="020B0600000101010101" pitchFamily="50" charset="-127"/>
                <a:cs typeface="Arial"/>
              </a:rPr>
              <a:t>area</a:t>
            </a:r>
            <a:r>
              <a:rPr lang="en-US" altLang="ko-KR" sz="1400" dirty="0">
                <a:latin typeface="나눔스퀘어" panose="020B0600000101010101" pitchFamily="50" charset="-127"/>
                <a:ea typeface="나눔스퀘어" panose="020B0600000101010101" pitchFamily="50" charset="-127"/>
                <a:cs typeface="Arial"/>
              </a:rPr>
              <a:t>s</a:t>
            </a:r>
            <a:r>
              <a:rPr lang="en-US" altLang="ko-KR" sz="1400" spc="-5" dirty="0">
                <a:latin typeface="나눔스퀘어" panose="020B0600000101010101" pitchFamily="50" charset="-127"/>
                <a:ea typeface="나눔스퀘어" panose="020B0600000101010101" pitchFamily="50" charset="-127"/>
                <a:cs typeface="Arial"/>
              </a:rPr>
              <a:t> ar</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bi</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dirty="0">
                <a:latin typeface="나눔스퀘어" panose="020B0600000101010101" pitchFamily="50" charset="-127"/>
                <a:ea typeface="나눔스퀘어" panose="020B0600000101010101" pitchFamily="50" charset="-127"/>
                <a:cs typeface="Arial"/>
              </a:rPr>
              <a:t>s</a:t>
            </a:r>
            <a:r>
              <a:rPr lang="en-US" altLang="ko-KR" sz="1400" spc="-5" dirty="0">
                <a:latin typeface="나눔스퀘어" panose="020B0600000101010101" pitchFamily="50" charset="-127"/>
                <a:ea typeface="나눔스퀘어" panose="020B0600000101010101" pitchFamily="50" charset="-127"/>
                <a:cs typeface="Arial"/>
              </a:rPr>
              <a:t> of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ques</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io</a:t>
            </a:r>
            <a:r>
              <a:rPr lang="en-US" altLang="ko-KR" sz="1400" dirty="0">
                <a:latin typeface="나눔스퀘어" panose="020B0600000101010101" pitchFamily="50" charset="-127"/>
                <a:ea typeface="나눔스퀘어" panose="020B0600000101010101" pitchFamily="50" charset="-127"/>
                <a:cs typeface="Arial"/>
              </a:rPr>
              <a:t>n</a:t>
            </a:r>
            <a:r>
              <a:rPr lang="en-US" altLang="ko-KR" sz="1400" spc="-5" dirty="0">
                <a:latin typeface="나눔스퀘어" panose="020B0600000101010101" pitchFamily="50" charset="-127"/>
                <a:ea typeface="나눔스퀘어" panose="020B0600000101010101" pitchFamily="50" charset="-127"/>
                <a:cs typeface="Arial"/>
              </a:rPr>
              <a:t> imag</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whic</a:t>
            </a:r>
            <a:r>
              <a:rPr lang="en-US" altLang="ko-KR" sz="1400" dirty="0">
                <a:latin typeface="나눔스퀘어" panose="020B0600000101010101" pitchFamily="50" charset="-127"/>
                <a:ea typeface="나눔스퀘어" panose="020B0600000101010101" pitchFamily="50" charset="-127"/>
                <a:cs typeface="Arial"/>
              </a:rPr>
              <a:t>h</a:t>
            </a:r>
            <a:r>
              <a:rPr lang="en-US" altLang="ko-KR" sz="1400" spc="-5" dirty="0">
                <a:latin typeface="나눔스퀘어" panose="020B0600000101010101" pitchFamily="50" charset="-127"/>
                <a:ea typeface="나눔스퀘어" panose="020B0600000101010101" pitchFamily="50" charset="-127"/>
                <a:cs typeface="Arial"/>
              </a:rPr>
              <a:t> shoul</a:t>
            </a:r>
            <a:r>
              <a:rPr lang="en-US" altLang="ko-KR" sz="1400" dirty="0">
                <a:latin typeface="나눔스퀘어" panose="020B0600000101010101" pitchFamily="50" charset="-127"/>
                <a:ea typeface="나눔스퀘어" panose="020B0600000101010101" pitchFamily="50" charset="-127"/>
                <a:cs typeface="Arial"/>
              </a:rPr>
              <a:t>d</a:t>
            </a:r>
            <a:r>
              <a:rPr lang="en-US" altLang="ko-KR" sz="1400" spc="-5" dirty="0">
                <a:latin typeface="나눔스퀘어" panose="020B0600000101010101" pitchFamily="50" charset="-127"/>
                <a:ea typeface="나눔스퀘어" panose="020B0600000101010101" pitchFamily="50" charset="-127"/>
                <a:cs typeface="Arial"/>
              </a:rPr>
              <a:t> remai</a:t>
            </a:r>
            <a:r>
              <a:rPr lang="en-US" altLang="ko-KR" sz="1400" dirty="0">
                <a:latin typeface="나눔스퀘어" panose="020B0600000101010101" pitchFamily="50" charset="-127"/>
                <a:ea typeface="나눔스퀘어" panose="020B0600000101010101" pitchFamily="50" charset="-127"/>
                <a:cs typeface="Arial"/>
              </a:rPr>
              <a:t>n</a:t>
            </a:r>
            <a:r>
              <a:rPr lang="en-US" altLang="ko-KR" sz="1400" spc="-5" dirty="0">
                <a:latin typeface="나눔스퀘어" panose="020B0600000101010101" pitchFamily="50" charset="-127"/>
                <a:ea typeface="나눔스퀘어" panose="020B0600000101010101" pitchFamily="50" charset="-127"/>
                <a:cs typeface="Arial"/>
              </a:rPr>
              <a:t> clea</a:t>
            </a:r>
            <a:r>
              <a:rPr lang="en-US" altLang="ko-KR" sz="1400" dirty="0">
                <a:latin typeface="나눔스퀘어" panose="020B0600000101010101" pitchFamily="50" charset="-127"/>
                <a:ea typeface="나눔스퀘어" panose="020B0600000101010101" pitchFamily="50" charset="-127"/>
                <a:cs typeface="Arial"/>
              </a:rPr>
              <a:t>r</a:t>
            </a:r>
            <a:r>
              <a:rPr lang="en-US" altLang="ko-KR" sz="1400" spc="-5" dirty="0">
                <a:latin typeface="나눔스퀘어" panose="020B0600000101010101" pitchFamily="50" charset="-127"/>
                <a:ea typeface="나눔스퀘어" panose="020B0600000101010101" pitchFamily="50" charset="-127"/>
                <a:cs typeface="Arial"/>
              </a:rPr>
              <a:t> of an</a:t>
            </a:r>
            <a:r>
              <a:rPr lang="en-US" altLang="ko-KR" sz="1400" dirty="0">
                <a:latin typeface="나눔스퀘어" panose="020B0600000101010101" pitchFamily="50" charset="-127"/>
                <a:ea typeface="나눔스퀘어" panose="020B0600000101010101" pitchFamily="50" charset="-127"/>
                <a:cs typeface="Arial"/>
              </a:rPr>
              <a:t>y</a:t>
            </a:r>
            <a:r>
              <a:rPr lang="en-US" altLang="ko-KR" sz="1400" spc="-5" dirty="0">
                <a:latin typeface="나눔스퀘어" panose="020B0600000101010101" pitchFamily="50" charset="-127"/>
                <a:ea typeface="나눔스퀘어" panose="020B0600000101010101" pitchFamily="50" charset="-127"/>
                <a:cs typeface="Arial"/>
              </a:rPr>
              <a:t> pe</a:t>
            </a:r>
            <a:r>
              <a:rPr lang="en-US" altLang="ko-KR" sz="1400" dirty="0">
                <a:latin typeface="나눔스퀘어" panose="020B0600000101010101" pitchFamily="50" charset="-127"/>
                <a:ea typeface="나눔스퀘어" panose="020B0600000101010101" pitchFamily="50" charset="-127"/>
                <a:cs typeface="Arial"/>
              </a:rPr>
              <a:t>n </a:t>
            </a:r>
            <a:r>
              <a:rPr lang="en-US" altLang="ko-KR" sz="1400" spc="-5" dirty="0">
                <a:latin typeface="나눔스퀘어" panose="020B0600000101010101" pitchFamily="50" charset="-127"/>
                <a:ea typeface="나눔스퀘어" panose="020B0600000101010101" pitchFamily="50" charset="-127"/>
                <a:cs typeface="Arial"/>
              </a:rPr>
              <a:t>mark</a:t>
            </a:r>
            <a:r>
              <a:rPr lang="en-US" altLang="ko-KR" sz="1400" dirty="0">
                <a:latin typeface="나눔스퀘어" panose="020B0600000101010101" pitchFamily="50" charset="-127"/>
                <a:ea typeface="나눔스퀘어" panose="020B0600000101010101" pitchFamily="50" charset="-127"/>
                <a:cs typeface="Arial"/>
              </a:rPr>
              <a:t>s</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dirty="0">
                <a:latin typeface="나눔스퀘어" panose="020B0600000101010101" pitchFamily="50" charset="-127"/>
                <a:ea typeface="나눔스퀘어" panose="020B0600000101010101" pitchFamily="50" charset="-127"/>
                <a:cs typeface="Arial"/>
              </a:rPr>
              <a:t>o</a:t>
            </a:r>
            <a:r>
              <a:rPr lang="en-US" altLang="ko-KR" sz="1400" spc="-5" dirty="0">
                <a:latin typeface="나눔스퀘어" panose="020B0600000101010101" pitchFamily="50" charset="-127"/>
                <a:ea typeface="나눔스퀘어" panose="020B0600000101010101" pitchFamily="50" charset="-127"/>
                <a:cs typeface="Arial"/>
              </a:rPr>
              <a:t> support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cas</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answe</a:t>
            </a:r>
            <a:r>
              <a:rPr lang="en-US" altLang="ko-KR" sz="1400" dirty="0">
                <a:latin typeface="나눔스퀘어" panose="020B0600000101010101" pitchFamily="50" charset="-127"/>
                <a:ea typeface="나눔스퀘어" panose="020B0600000101010101" pitchFamily="50" charset="-127"/>
                <a:cs typeface="Arial"/>
              </a:rPr>
              <a:t>r</a:t>
            </a:r>
            <a:r>
              <a:rPr lang="en-US" altLang="ko-KR" sz="1400" spc="-5" dirty="0">
                <a:latin typeface="나눔스퀘어" panose="020B0600000101010101" pitchFamily="50" charset="-127"/>
                <a:ea typeface="나눔스퀘어" panose="020B0600000101010101" pitchFamily="50" charset="-127"/>
                <a:cs typeface="Arial"/>
              </a:rPr>
              <a:t> i</a:t>
            </a:r>
            <a:r>
              <a:rPr lang="en-US" altLang="ko-KR" sz="1400" dirty="0">
                <a:latin typeface="나눔스퀘어" panose="020B0600000101010101" pitchFamily="50" charset="-127"/>
                <a:ea typeface="나눔스퀘어" panose="020B0600000101010101" pitchFamily="50" charset="-127"/>
                <a:cs typeface="Arial"/>
              </a:rPr>
              <a:t>s</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dirty="0">
                <a:latin typeface="나눔스퀘어" panose="020B0600000101010101" pitchFamily="50" charset="-127"/>
                <a:ea typeface="나눔스퀘어" panose="020B0600000101010101" pitchFamily="50" charset="-127"/>
                <a:cs typeface="Arial"/>
              </a:rPr>
              <a:t>a</a:t>
            </a:r>
            <a:r>
              <a:rPr lang="en-US" altLang="ko-KR" sz="1400" spc="-5" dirty="0">
                <a:latin typeface="나눔스퀘어" panose="020B0600000101010101" pitchFamily="50" charset="-127"/>
                <a:ea typeface="나눔스퀘어" panose="020B0600000101010101" pitchFamily="50" charset="-127"/>
                <a:cs typeface="Arial"/>
              </a:rPr>
              <a:t> “0”. </a:t>
            </a:r>
          </a:p>
          <a:p>
            <a:pPr lvl="1">
              <a:lnSpc>
                <a:spcPct val="100000"/>
              </a:lnSpc>
              <a:spcBef>
                <a:spcPts val="0"/>
              </a:spcBef>
            </a:pP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밝은 지점은 펜이 지나가지 않는 부분입니다</a:t>
            </a: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a:p>
            <a:pPr lvl="1">
              <a:lnSpc>
                <a:spcPct val="100000"/>
              </a:lnSpc>
              <a:spcBef>
                <a:spcPts val="0"/>
              </a:spcBef>
            </a:pPr>
            <a:r>
              <a:rPr lang="en-US" altLang="ko-KR" sz="1400" spc="-15"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neura</a:t>
            </a:r>
            <a:r>
              <a:rPr lang="en-US" altLang="ko-KR" sz="1400" dirty="0">
                <a:latin typeface="나눔스퀘어" panose="020B0600000101010101" pitchFamily="50" charset="-127"/>
                <a:ea typeface="나눔스퀘어" panose="020B0600000101010101" pitchFamily="50" charset="-127"/>
                <a:cs typeface="Arial"/>
              </a:rPr>
              <a:t>l</a:t>
            </a:r>
            <a:r>
              <a:rPr lang="en-US" altLang="ko-KR" sz="1400" spc="-5" dirty="0">
                <a:latin typeface="나눔스퀘어" panose="020B0600000101010101" pitchFamily="50" charset="-127"/>
                <a:ea typeface="나눔스퀘어" panose="020B0600000101010101" pitchFamily="50" charset="-127"/>
                <a:cs typeface="Arial"/>
              </a:rPr>
              <a:t> ne</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wor</a:t>
            </a:r>
            <a:r>
              <a:rPr lang="en-US" altLang="ko-KR" sz="1400" dirty="0">
                <a:latin typeface="나눔스퀘어" panose="020B0600000101010101" pitchFamily="50" charset="-127"/>
                <a:ea typeface="나눔스퀘어" panose="020B0600000101010101" pitchFamily="50" charset="-127"/>
                <a:cs typeface="Arial"/>
              </a:rPr>
              <a:t>k</a:t>
            </a:r>
            <a:r>
              <a:rPr lang="en-US" altLang="ko-KR" sz="1400" spc="-5" dirty="0">
                <a:latin typeface="나눔스퀘어" panose="020B0600000101010101" pitchFamily="50" charset="-127"/>
                <a:ea typeface="나눔스퀘어" panose="020B0600000101010101" pitchFamily="50" charset="-127"/>
                <a:cs typeface="Arial"/>
              </a:rPr>
              <a:t> i</a:t>
            </a:r>
            <a:r>
              <a:rPr lang="en-US" altLang="ko-KR" sz="1400" dirty="0">
                <a:latin typeface="나눔스퀘어" panose="020B0600000101010101" pitchFamily="50" charset="-127"/>
                <a:ea typeface="나눔스퀘어" panose="020B0600000101010101" pitchFamily="50" charset="-127"/>
                <a:cs typeface="Arial"/>
              </a:rPr>
              <a:t>s</a:t>
            </a:r>
            <a:r>
              <a:rPr lang="en-US" altLang="ko-KR" sz="1400" spc="-5" dirty="0">
                <a:latin typeface="나눔스퀘어" panose="020B0600000101010101" pitchFamily="50" charset="-127"/>
                <a:ea typeface="나눔스퀘어" panose="020B0600000101010101" pitchFamily="50" charset="-127"/>
                <a:cs typeface="Arial"/>
              </a:rPr>
              <a:t> broadl</a:t>
            </a:r>
            <a:r>
              <a:rPr lang="en-US" altLang="ko-KR" sz="1400" dirty="0">
                <a:latin typeface="나눔스퀘어" panose="020B0600000101010101" pitchFamily="50" charset="-127"/>
                <a:ea typeface="나눔스퀘어" panose="020B0600000101010101" pitchFamily="50" charset="-127"/>
                <a:cs typeface="Arial"/>
              </a:rPr>
              <a:t>y</a:t>
            </a:r>
            <a:r>
              <a:rPr lang="en-US" altLang="ko-KR" sz="1400" spc="-5" dirty="0">
                <a:latin typeface="나눔스퀘어" panose="020B0600000101010101" pitchFamily="50" charset="-127"/>
                <a:ea typeface="나눔스퀘어" panose="020B0600000101010101" pitchFamily="50" charset="-127"/>
                <a:cs typeface="Arial"/>
              </a:rPr>
              <a:t> indi</a:t>
            </a:r>
            <a:r>
              <a:rPr lang="en-US" altLang="ko-KR" sz="1400" spc="-10" dirty="0">
                <a:latin typeface="나눔스퀘어" panose="020B0600000101010101" pitchFamily="50" charset="-127"/>
                <a:ea typeface="나눔스퀘어" panose="020B0600000101010101" pitchFamily="50" charset="-127"/>
                <a:cs typeface="Arial"/>
              </a:rPr>
              <a:t>ff</a:t>
            </a:r>
            <a:r>
              <a:rPr lang="en-US" altLang="ko-KR" sz="1400" spc="-5" dirty="0">
                <a:latin typeface="나눔스퀘어" panose="020B0600000101010101" pitchFamily="50" charset="-127"/>
                <a:ea typeface="나눔스퀘어" panose="020B0600000101010101" pitchFamily="50" charset="-127"/>
                <a:cs typeface="Arial"/>
              </a:rPr>
              <a:t>erent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dirty="0">
                <a:latin typeface="나눔스퀘어" panose="020B0600000101010101" pitchFamily="50" charset="-127"/>
                <a:ea typeface="나눔스퀘어" panose="020B0600000101010101" pitchFamily="50" charset="-127"/>
                <a:cs typeface="Arial"/>
              </a:rPr>
              <a:t>o</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spc="-10" dirty="0">
                <a:latin typeface="나눔스퀘어" panose="020B0600000101010101" pitchFamily="50" charset="-127"/>
                <a:ea typeface="나눔스퀘어" panose="020B0600000101010101" pitchFamily="50" charset="-127"/>
                <a:cs typeface="Arial"/>
              </a:rPr>
              <a:t>t</a:t>
            </a:r>
            <a:r>
              <a:rPr lang="en-US" altLang="ko-KR" sz="1400" spc="-5" dirty="0">
                <a:latin typeface="나눔스퀘어" panose="020B0600000101010101" pitchFamily="50" charset="-127"/>
                <a:ea typeface="나눔스퀘어" panose="020B0600000101010101" pitchFamily="50" charset="-127"/>
                <a:cs typeface="Arial"/>
              </a:rPr>
              <a:t>h</a:t>
            </a:r>
            <a:r>
              <a:rPr lang="en-US" altLang="ko-KR" sz="1400" dirty="0">
                <a:latin typeface="나눔스퀘어" panose="020B0600000101010101" pitchFamily="50" charset="-127"/>
                <a:ea typeface="나눔스퀘어" panose="020B0600000101010101" pitchFamily="50" charset="-127"/>
                <a:cs typeface="Arial"/>
              </a:rPr>
              <a:t>e</a:t>
            </a:r>
            <a:r>
              <a:rPr lang="en-US" altLang="ko-KR" sz="1400" spc="-5" dirty="0">
                <a:latin typeface="나눔스퀘어" panose="020B0600000101010101" pitchFamily="50" charset="-127"/>
                <a:ea typeface="나눔스퀘어" panose="020B0600000101010101" pitchFamily="50" charset="-127"/>
                <a:cs typeface="Arial"/>
              </a:rPr>
              <a:t> </a:t>
            </a:r>
            <a:r>
              <a:rPr lang="en-US" altLang="ko-KR" sz="1400" b="1" spc="-15" dirty="0">
                <a:latin typeface="나눔스퀘어" panose="020B0600000101010101" pitchFamily="50" charset="-127"/>
                <a:ea typeface="나눔스퀘어" panose="020B0600000101010101" pitchFamily="50" charset="-127"/>
                <a:cs typeface="Arial"/>
              </a:rPr>
              <a:t>g</a:t>
            </a:r>
            <a:r>
              <a:rPr lang="en-US" altLang="ko-KR" sz="1400" b="1" spc="-5" dirty="0">
                <a:latin typeface="나눔스퀘어" panose="020B0600000101010101" pitchFamily="50" charset="-127"/>
                <a:ea typeface="나눔스퀘어" panose="020B0600000101010101" pitchFamily="50" charset="-127"/>
                <a:cs typeface="Arial"/>
              </a:rPr>
              <a:t>re</a:t>
            </a:r>
            <a:r>
              <a:rPr lang="en-US" altLang="ko-KR" sz="1400" b="1" dirty="0">
                <a:latin typeface="나눔스퀘어" panose="020B0600000101010101" pitchFamily="50" charset="-127"/>
                <a:ea typeface="나눔스퀘어" panose="020B0600000101010101" pitchFamily="50" charset="-127"/>
                <a:cs typeface="Arial"/>
              </a:rPr>
              <a:t>y</a:t>
            </a:r>
            <a:r>
              <a:rPr lang="en-US" altLang="ko-KR" sz="1400" b="1" spc="-5" dirty="0">
                <a:latin typeface="나눔스퀘어" panose="020B0600000101010101" pitchFamily="50" charset="-127"/>
                <a:ea typeface="나눔스퀘어" panose="020B0600000101010101" pitchFamily="50" charset="-127"/>
                <a:cs typeface="Arial"/>
              </a:rPr>
              <a:t> </a:t>
            </a:r>
            <a:r>
              <a:rPr lang="en-US" altLang="ko-KR" sz="1400" spc="-5" dirty="0">
                <a:latin typeface="나눔스퀘어" panose="020B0600000101010101" pitchFamily="50" charset="-127"/>
                <a:ea typeface="나눔스퀘어" panose="020B0600000101010101" pitchFamily="50" charset="-127"/>
                <a:cs typeface="Arial"/>
              </a:rPr>
              <a:t>areas.</a:t>
            </a:r>
          </a:p>
          <a:p>
            <a:pPr lvl="1">
              <a:lnSpc>
                <a:spcPct val="100000"/>
              </a:lnSpc>
              <a:spcBef>
                <a:spcPts val="0"/>
              </a:spcBef>
            </a:pPr>
            <a:r>
              <a:rPr lang="ko-KR" altLang="en-US"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신경망은 회색 부분은 무관심 합니다</a:t>
            </a:r>
            <a:r>
              <a:rPr lang="en-US" altLang="ko-KR" sz="14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endParaRPr lang="en-US" altLang="ko-KR" sz="1600" dirty="0">
              <a:latin typeface="나눔스퀘어" panose="020B0600000101010101" pitchFamily="50" charset="-127"/>
              <a:ea typeface="나눔스퀘어" panose="020B0600000101010101" pitchFamily="50" charset="-127"/>
              <a:cs typeface="Arial"/>
            </a:endParaRPr>
          </a:p>
          <a:p>
            <a:pPr>
              <a:lnSpc>
                <a:spcPct val="100000"/>
              </a:lnSpc>
              <a:spcBef>
                <a:spcPts val="0"/>
              </a:spcBef>
            </a:pPr>
            <a:endParaRPr lang="ko-KR" altLang="en-US" sz="1800" dirty="0">
              <a:latin typeface="나눔스퀘어" panose="020B0600000101010101" pitchFamily="50" charset="-127"/>
              <a:ea typeface="나눔스퀘어" panose="020B0600000101010101" pitchFamily="50" charset="-127"/>
            </a:endParaRP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19</a:t>
            </a:fld>
            <a:endParaRPr lang="ko-KR" altLang="en-US"/>
          </a:p>
        </p:txBody>
      </p:sp>
      <p:sp>
        <p:nvSpPr>
          <p:cNvPr id="5" name="object 3"/>
          <p:cNvSpPr/>
          <p:nvPr/>
        </p:nvSpPr>
        <p:spPr>
          <a:xfrm>
            <a:off x="5410200" y="3915148"/>
            <a:ext cx="5943599" cy="2657475"/>
          </a:xfrm>
          <a:prstGeom prst="rect">
            <a:avLst/>
          </a:prstGeom>
          <a:blipFill>
            <a:blip r:embed="rId5" cstate="print"/>
            <a:stretch>
              <a:fillRect/>
            </a:stretch>
          </a:blipFill>
        </p:spPr>
        <p:txBody>
          <a:bodyPr wrap="square" lIns="0" tIns="0" rIns="0" bIns="0" rtlCol="0"/>
          <a:lstStyle/>
          <a:p>
            <a:endParaRPr/>
          </a:p>
        </p:txBody>
      </p:sp>
      <p:pic>
        <p:nvPicPr>
          <p:cNvPr id="13" name="오디오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6997311"/>
      </p:ext>
    </p:extLst>
  </p:cSld>
  <p:clrMapOvr>
    <a:masterClrMapping/>
  </p:clrMapOvr>
  <mc:AlternateContent xmlns:mc="http://schemas.openxmlformats.org/markup-compatibility/2006" xmlns:p14="http://schemas.microsoft.com/office/powerpoint/2010/main">
    <mc:Choice Requires="p14">
      <p:transition spd="slow" p14:dur="2000" advTm="17005"/>
    </mc:Choice>
    <mc:Fallback xmlns="">
      <p:transition spd="slow" advTm="17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95954E-CEA0-4338-9EB3-F1887B91A916}"/>
              </a:ext>
            </a:extLst>
          </p:cNvPr>
          <p:cNvSpPr>
            <a:spLocks noGrp="1"/>
          </p:cNvSpPr>
          <p:nvPr>
            <p:ph type="title"/>
          </p:nvPr>
        </p:nvSpPr>
        <p:spPr>
          <a:xfrm>
            <a:off x="2209800" y="365126"/>
            <a:ext cx="9836426" cy="1266264"/>
          </a:xfrm>
        </p:spPr>
        <p:txBody>
          <a:bodyPr>
            <a:normAutofit/>
          </a:bodyPr>
          <a:lstStyle/>
          <a:p>
            <a:r>
              <a:rPr lang="en-US" altLang="ko-KR" sz="3600" dirty="0"/>
              <a:t>Your Own Handwriting</a:t>
            </a:r>
            <a:r>
              <a:rPr lang="en" altLang="ko-KR" sz="3600" dirty="0"/>
              <a:t> </a:t>
            </a:r>
            <a:br>
              <a:rPr lang="en-US" altLang="ko-KR" sz="3600" dirty="0"/>
            </a:br>
            <a:r>
              <a:rPr lang="ko-KR" altLang="en-US" sz="3600" dirty="0">
                <a:solidFill>
                  <a:schemeClr val="tx1">
                    <a:lumMod val="50000"/>
                    <a:lumOff val="50000"/>
                  </a:schemeClr>
                </a:solidFill>
              </a:rPr>
              <a:t>나만의</a:t>
            </a:r>
            <a:r>
              <a:rPr lang="en-US" altLang="ko-KR" sz="3600" dirty="0">
                <a:solidFill>
                  <a:schemeClr val="tx1">
                    <a:lumMod val="50000"/>
                    <a:lumOff val="50000"/>
                  </a:schemeClr>
                </a:solidFill>
              </a:rPr>
              <a:t> </a:t>
            </a:r>
            <a:r>
              <a:rPr lang="ko-KR" altLang="en-US" sz="3600" dirty="0" err="1">
                <a:solidFill>
                  <a:schemeClr val="tx1">
                    <a:lumMod val="50000"/>
                    <a:lumOff val="50000"/>
                  </a:schemeClr>
                </a:solidFill>
              </a:rPr>
              <a:t>손글씨</a:t>
            </a:r>
            <a:r>
              <a:rPr lang="ko-KR" altLang="en-US" sz="3600" dirty="0">
                <a:solidFill>
                  <a:schemeClr val="tx1">
                    <a:lumMod val="50000"/>
                    <a:lumOff val="50000"/>
                  </a:schemeClr>
                </a:solidFill>
              </a:rPr>
              <a:t> 데이터</a:t>
            </a:r>
            <a:endParaRPr lang="ko-KR" altLang="en-US" dirty="0">
              <a:solidFill>
                <a:schemeClr val="tx1">
                  <a:lumMod val="50000"/>
                  <a:lumOff val="50000"/>
                </a:schemeClr>
              </a:solidFill>
            </a:endParaRPr>
          </a:p>
        </p:txBody>
      </p:sp>
      <p:sp>
        <p:nvSpPr>
          <p:cNvPr id="3" name="내용 개체 틀 2">
            <a:extLst>
              <a:ext uri="{FF2B5EF4-FFF2-40B4-BE49-F238E27FC236}">
                <a16:creationId xmlns:a16="http://schemas.microsoft.com/office/drawing/2014/main" id="{FD97B32E-0D89-496B-A844-E1A06B189F34}"/>
              </a:ext>
            </a:extLst>
          </p:cNvPr>
          <p:cNvSpPr>
            <a:spLocks noGrp="1"/>
          </p:cNvSpPr>
          <p:nvPr>
            <p:ph idx="1"/>
          </p:nvPr>
        </p:nvSpPr>
        <p:spPr>
          <a:xfrm>
            <a:off x="2209800" y="1825624"/>
            <a:ext cx="9509760" cy="4752976"/>
          </a:xfrm>
        </p:spPr>
        <p:txBody>
          <a:bodyPr>
            <a:noAutofit/>
          </a:bodyPr>
          <a:lstStyle/>
          <a:p>
            <a:pPr>
              <a:lnSpc>
                <a:spcPct val="100000"/>
              </a:lnSpc>
              <a:spcBef>
                <a:spcPts val="0"/>
              </a:spcBef>
            </a:pPr>
            <a:r>
              <a:rPr lang="en-US" altLang="ko-KR" sz="2400" dirty="0">
                <a:latin typeface="나눔스퀘어" panose="020B0600000101010101" pitchFamily="50" charset="-127"/>
                <a:ea typeface="나눔스퀘어" panose="020B0600000101010101" pitchFamily="50" charset="-127"/>
              </a:rPr>
              <a:t>You can create images using any image editing or painting software you like such as PAINT The </a:t>
            </a:r>
            <a:r>
              <a:rPr lang="en-US" altLang="ko-KR" sz="2400" dirty="0">
                <a:solidFill>
                  <a:srgbClr val="FF0000"/>
                </a:solidFill>
                <a:latin typeface="나눔스퀘어" panose="020B0600000101010101" pitchFamily="50" charset="-127"/>
                <a:ea typeface="나눔스퀘어" panose="020B0600000101010101" pitchFamily="50" charset="-127"/>
              </a:rPr>
              <a:t>GIMP</a:t>
            </a:r>
            <a:r>
              <a:rPr lang="en-US" altLang="ko-KR" sz="2400" dirty="0">
                <a:latin typeface="나눔스퀘어" panose="020B0600000101010101" pitchFamily="50" charset="-127"/>
                <a:ea typeface="나눔스퀘어" panose="020B0600000101010101" pitchFamily="50" charset="-127"/>
              </a:rPr>
              <a:t> is a free open source alternative available for Windows, Mac and Linux. </a:t>
            </a:r>
          </a:p>
          <a:p>
            <a:pPr>
              <a:lnSpc>
                <a:spcPct val="100000"/>
              </a:lnSpc>
              <a:spcBef>
                <a:spcPts val="0"/>
              </a:spcBef>
            </a:pPr>
            <a:r>
              <a:rPr lang="ko-KR" altLang="en-US" sz="2400" dirty="0" err="1">
                <a:solidFill>
                  <a:schemeClr val="tx1">
                    <a:lumMod val="50000"/>
                    <a:lumOff val="50000"/>
                  </a:schemeClr>
                </a:solidFill>
                <a:latin typeface="나눔스퀘어" panose="020B0600000101010101" pitchFamily="50" charset="-127"/>
                <a:ea typeface="나눔스퀘어" panose="020B0600000101010101" pitchFamily="50" charset="-127"/>
              </a:rPr>
              <a:t>그림판</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(Paint) </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등 선호하는</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이미지 편집기나 소프트웨어를 이용해 이미지를 만들면 됩니다</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무료</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오픈소스</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 SW</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인 </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GIMP</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를 활용해도 됩니다</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2400" dirty="0">
                <a:latin typeface="나눔스퀘어" panose="020B0600000101010101" pitchFamily="50" charset="-127"/>
                <a:ea typeface="나눔스퀘어" panose="020B0600000101010101" pitchFamily="50" charset="-127"/>
              </a:rPr>
              <a:t>The only requirement is that the image is </a:t>
            </a:r>
            <a:r>
              <a:rPr lang="en-US" altLang="ko-KR" sz="2400" dirty="0">
                <a:solidFill>
                  <a:srgbClr val="FF0000"/>
                </a:solidFill>
                <a:latin typeface="나눔스퀘어" panose="020B0600000101010101" pitchFamily="50" charset="-127"/>
                <a:ea typeface="나눔스퀘어" panose="020B0600000101010101" pitchFamily="50" charset="-127"/>
              </a:rPr>
              <a:t>square</a:t>
            </a:r>
            <a:r>
              <a:rPr lang="en-US" altLang="ko-KR" sz="2400" dirty="0">
                <a:latin typeface="나눔스퀘어" panose="020B0600000101010101" pitchFamily="50" charset="-127"/>
                <a:ea typeface="나눔스퀘어" panose="020B0600000101010101" pitchFamily="50" charset="-127"/>
              </a:rPr>
              <a:t> (the width is the same as the length) and you save it as </a:t>
            </a:r>
            <a:r>
              <a:rPr lang="en-US" altLang="ko-KR" sz="2400" dirty="0">
                <a:solidFill>
                  <a:srgbClr val="FF0000"/>
                </a:solidFill>
                <a:latin typeface="나눔스퀘어" panose="020B0600000101010101" pitchFamily="50" charset="-127"/>
                <a:ea typeface="나눔스퀘어" panose="020B0600000101010101" pitchFamily="50" charset="-127"/>
              </a:rPr>
              <a:t>PNG</a:t>
            </a:r>
            <a:r>
              <a:rPr lang="en-US" altLang="ko-KR" sz="2400" dirty="0">
                <a:latin typeface="나눔스퀘어" panose="020B0600000101010101" pitchFamily="50" charset="-127"/>
                <a:ea typeface="나눔스퀘어" panose="020B0600000101010101" pitchFamily="50" charset="-127"/>
              </a:rPr>
              <a:t> format. You’ll often find the saving format option under File &gt; Save As, or File &gt; Export in your favorite image editor.</a:t>
            </a:r>
          </a:p>
          <a:p>
            <a:pPr>
              <a:lnSpc>
                <a:spcPct val="100000"/>
              </a:lnSpc>
              <a:spcBef>
                <a:spcPts val="0"/>
              </a:spcBef>
            </a:pP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준수해야 할 사항은 이미지가 정사각형으로 폭과 길이가 같다는 점과 하나는 점과 파일 포맷을 </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PNG</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로 해야 합니다</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a:extLst>
              <a:ext uri="{FF2B5EF4-FFF2-40B4-BE49-F238E27FC236}">
                <a16:creationId xmlns:a16="http://schemas.microsoft.com/office/drawing/2014/main" id="{4C896176-96FC-4E1D-B281-E2EF6B2727D2}"/>
              </a:ext>
            </a:extLst>
          </p:cNvPr>
          <p:cNvSpPr>
            <a:spLocks noGrp="1"/>
          </p:cNvSpPr>
          <p:nvPr>
            <p:ph type="sldNum" sz="quarter" idx="4"/>
          </p:nvPr>
        </p:nvSpPr>
        <p:spPr/>
        <p:txBody>
          <a:bodyPr/>
          <a:lstStyle/>
          <a:p>
            <a:fld id="{B9154E3B-2790-45AB-9A85-320C4C8F03EA}" type="slidenum">
              <a:rPr lang="ko-KR" altLang="en-US" smtClean="0"/>
              <a:t>2</a:t>
            </a:fld>
            <a:endParaRPr lang="ko-KR" altLang="en-US"/>
          </a:p>
        </p:txBody>
      </p:sp>
      <p:pic>
        <p:nvPicPr>
          <p:cNvPr id="5" name="오디오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03861389"/>
      </p:ext>
    </p:extLst>
  </p:cSld>
  <p:clrMapOvr>
    <a:masterClrMapping/>
  </p:clrMapOvr>
  <mc:AlternateContent xmlns:mc="http://schemas.openxmlformats.org/markup-compatibility/2006" xmlns:p14="http://schemas.microsoft.com/office/powerpoint/2010/main">
    <mc:Choice Requires="p14">
      <p:transition spd="slow" p14:dur="2000" advTm="26995"/>
    </mc:Choice>
    <mc:Fallback xmlns="">
      <p:transition spd="slow" advTm="26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 altLang="ko-KR" dirty="0">
                <a:solidFill>
                  <a:srgbClr val="C00000"/>
                </a:solidFill>
              </a:rPr>
              <a:t>Chapter 24</a:t>
            </a:r>
            <a:br>
              <a:rPr lang="en" altLang="ko-KR" dirty="0"/>
            </a:br>
            <a:r>
              <a:rPr lang="en-US" altLang="ko-KR" b="1" dirty="0"/>
              <a:t>Creating New Training Data: Rotations</a:t>
            </a:r>
            <a:br>
              <a:rPr lang="en-US" altLang="ko-KR" dirty="0"/>
            </a:br>
            <a:r>
              <a:rPr lang="ko-KR" altLang="en-US" sz="4800" dirty="0">
                <a:solidFill>
                  <a:schemeClr val="tx1">
                    <a:lumMod val="50000"/>
                    <a:lumOff val="50000"/>
                  </a:schemeClr>
                </a:solidFill>
              </a:rPr>
              <a:t>회전을 통해 새로운 학습 데이터 만들기</a:t>
            </a:r>
            <a:endParaRPr lang="ko-KR" altLang="en-US" dirty="0"/>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20</a:t>
            </a:fld>
            <a:endParaRPr lang="ko-KR" altLang="en-US"/>
          </a:p>
        </p:txBody>
      </p:sp>
    </p:spTree>
    <p:extLst>
      <p:ext uri="{BB962C8B-B14F-4D97-AF65-F5344CB8AC3E}">
        <p14:creationId xmlns:p14="http://schemas.microsoft.com/office/powerpoint/2010/main" val="3270615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 Cool Idea</a:t>
            </a:r>
            <a:br>
              <a:rPr lang="en-US" altLang="ko-KR" dirty="0"/>
            </a:br>
            <a:r>
              <a:rPr lang="ko-KR" altLang="en-US" dirty="0">
                <a:solidFill>
                  <a:schemeClr val="tx1">
                    <a:lumMod val="50000"/>
                    <a:lumOff val="50000"/>
                  </a:schemeClr>
                </a:solidFill>
              </a:rPr>
              <a:t>멋진 아이디어</a:t>
            </a:r>
          </a:p>
        </p:txBody>
      </p:sp>
      <p:sp>
        <p:nvSpPr>
          <p:cNvPr id="3" name="내용 개체 틀 2"/>
          <p:cNvSpPr>
            <a:spLocks noGrp="1"/>
          </p:cNvSpPr>
          <p:nvPr>
            <p:ph idx="1"/>
          </p:nvPr>
        </p:nvSpPr>
        <p:spPr>
          <a:xfrm>
            <a:off x="2209800" y="1767750"/>
            <a:ext cx="9144000" cy="4628287"/>
          </a:xfrm>
        </p:spPr>
        <p:txBody>
          <a:bodyPr>
            <a:normAutofit/>
          </a:bodyPr>
          <a:lstStyle/>
          <a:p>
            <a:pPr>
              <a:lnSpc>
                <a:spcPct val="100000"/>
              </a:lnSpc>
              <a:spcBef>
                <a:spcPts val="0"/>
              </a:spcBef>
            </a:pPr>
            <a:r>
              <a:rPr lang="en-US" altLang="ko-KR" sz="2000" spc="-15"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h</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neura</a:t>
            </a:r>
            <a:r>
              <a:rPr lang="en-US" altLang="ko-KR" sz="2000" dirty="0">
                <a:latin typeface="나눔스퀘어" panose="020B0600000101010101" pitchFamily="50" charset="-127"/>
                <a:ea typeface="나눔스퀘어" panose="020B0600000101010101" pitchFamily="50" charset="-127"/>
                <a:cs typeface="Arial"/>
              </a:rPr>
              <a:t>l</a:t>
            </a:r>
            <a:r>
              <a:rPr lang="en-US" altLang="ko-KR" sz="2000" spc="-5" dirty="0">
                <a:latin typeface="나눔스퀘어" panose="020B0600000101010101" pitchFamily="50" charset="-127"/>
                <a:ea typeface="나눔스퀘어" panose="020B0600000101010101" pitchFamily="50" charset="-127"/>
                <a:cs typeface="Arial"/>
              </a:rPr>
              <a:t> ne</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wor</a:t>
            </a:r>
            <a:r>
              <a:rPr lang="en-US" altLang="ko-KR" sz="2000" dirty="0">
                <a:latin typeface="나눔스퀘어" panose="020B0600000101010101" pitchFamily="50" charset="-127"/>
                <a:ea typeface="나눔스퀘어" panose="020B0600000101010101" pitchFamily="50" charset="-127"/>
                <a:cs typeface="Arial"/>
              </a:rPr>
              <a:t>k</a:t>
            </a:r>
            <a:r>
              <a:rPr lang="en-US" altLang="ko-KR" sz="2000" spc="-5" dirty="0">
                <a:latin typeface="나눔스퀘어" panose="020B0600000101010101" pitchFamily="50" charset="-127"/>
                <a:ea typeface="나눔스퀘어" panose="020B0600000101010101" pitchFamily="50" charset="-127"/>
                <a:cs typeface="Arial"/>
              </a:rPr>
              <a:t> ha</a:t>
            </a:r>
            <a:r>
              <a:rPr lang="en-US" altLang="ko-KR" sz="2000" dirty="0">
                <a:latin typeface="나눔스퀘어" panose="020B0600000101010101" pitchFamily="50" charset="-127"/>
                <a:ea typeface="나눔스퀘어" panose="020B0600000101010101" pitchFamily="50" charset="-127"/>
                <a:cs typeface="Arial"/>
              </a:rPr>
              <a:t>s</a:t>
            </a:r>
            <a:r>
              <a:rPr lang="en-US" altLang="ko-KR" sz="2000" spc="-5" dirty="0">
                <a:latin typeface="나눔스퀘어" panose="020B0600000101010101" pitchFamily="50" charset="-127"/>
                <a:ea typeface="나눔스퀘어" panose="020B0600000101010101" pitchFamily="50" charset="-127"/>
                <a:cs typeface="Arial"/>
              </a:rPr>
              <a:t>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dirty="0">
                <a:latin typeface="나눔스퀘어" panose="020B0600000101010101" pitchFamily="50" charset="-127"/>
                <a:ea typeface="나눔스퀘어" panose="020B0600000101010101" pitchFamily="50" charset="-127"/>
                <a:cs typeface="Arial"/>
              </a:rPr>
              <a:t>o</a:t>
            </a:r>
            <a:r>
              <a:rPr lang="en-US" altLang="ko-KR" sz="2000" spc="-5" dirty="0">
                <a:latin typeface="나눔스퀘어" panose="020B0600000101010101" pitchFamily="50" charset="-127"/>
                <a:ea typeface="나눔스퀘어" panose="020B0600000101010101" pitchFamily="50" charset="-127"/>
                <a:cs typeface="Arial"/>
              </a:rPr>
              <a:t> lear</a:t>
            </a:r>
            <a:r>
              <a:rPr lang="en-US" altLang="ko-KR" sz="2000" dirty="0">
                <a:latin typeface="나눔스퀘어" panose="020B0600000101010101" pitchFamily="50" charset="-127"/>
                <a:ea typeface="나눔스퀘어" panose="020B0600000101010101" pitchFamily="50" charset="-127"/>
                <a:cs typeface="Arial"/>
              </a:rPr>
              <a:t>n</a:t>
            </a:r>
            <a:r>
              <a:rPr lang="en-US" altLang="ko-KR" sz="2000" spc="-5" dirty="0">
                <a:latin typeface="나눔스퀘어" panose="020B0600000101010101" pitchFamily="50" charset="-127"/>
                <a:ea typeface="나눔스퀘어" panose="020B0600000101010101" pitchFamily="50" charset="-127"/>
                <a:cs typeface="Arial"/>
              </a:rPr>
              <a:t> a</a:t>
            </a:r>
            <a:r>
              <a:rPr lang="en-US" altLang="ko-KR" sz="2000" dirty="0">
                <a:latin typeface="나눔스퀘어" panose="020B0600000101010101" pitchFamily="50" charset="-127"/>
                <a:ea typeface="나눔스퀘어" panose="020B0600000101010101" pitchFamily="50" charset="-127"/>
                <a:cs typeface="Arial"/>
              </a:rPr>
              <a:t>s</a:t>
            </a:r>
            <a:r>
              <a:rPr lang="en-US" altLang="ko-KR" sz="2000" spc="-5" dirty="0">
                <a:latin typeface="나눔스퀘어" panose="020B0600000101010101" pitchFamily="50" charset="-127"/>
                <a:ea typeface="나눔스퀘어" panose="020B0600000101010101" pitchFamily="50" charset="-127"/>
                <a:cs typeface="Arial"/>
              </a:rPr>
              <a:t> man</a:t>
            </a:r>
            <a:r>
              <a:rPr lang="en-US" altLang="ko-KR" sz="2000" dirty="0">
                <a:latin typeface="나눔스퀘어" panose="020B0600000101010101" pitchFamily="50" charset="-127"/>
                <a:ea typeface="나눔스퀘어" panose="020B0600000101010101" pitchFamily="50" charset="-127"/>
                <a:cs typeface="Arial"/>
              </a:rPr>
              <a:t>y</a:t>
            </a:r>
            <a:r>
              <a:rPr lang="en-US" altLang="ko-KR" sz="2000" spc="-5" dirty="0">
                <a:latin typeface="나눔스퀘어" panose="020B0600000101010101" pitchFamily="50" charset="-127"/>
                <a:ea typeface="나눔스퀘어" panose="020B0600000101010101" pitchFamily="50" charset="-127"/>
                <a:cs typeface="Arial"/>
              </a:rPr>
              <a:t> of </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hes</a:t>
            </a:r>
            <a:r>
              <a:rPr lang="en-US" altLang="ko-KR" sz="2000" dirty="0">
                <a:latin typeface="나눔스퀘어" panose="020B0600000101010101" pitchFamily="50" charset="-127"/>
                <a:ea typeface="나눔스퀘어" panose="020B0600000101010101" pitchFamily="50" charset="-127"/>
                <a:cs typeface="Arial"/>
              </a:rPr>
              <a:t>e</a:t>
            </a:r>
            <a:r>
              <a:rPr lang="en-US" altLang="ko-KR" sz="2000" spc="-5" dirty="0">
                <a:latin typeface="나눔스퀘어" panose="020B0600000101010101" pitchFamily="50" charset="-127"/>
                <a:ea typeface="나눔스퀘어" panose="020B0600000101010101" pitchFamily="50" charset="-127"/>
                <a:cs typeface="Arial"/>
              </a:rPr>
              <a:t> varia</a:t>
            </a:r>
            <a:r>
              <a:rPr lang="en-US" altLang="ko-KR" sz="2000" spc="-10" dirty="0">
                <a:latin typeface="나눔스퀘어" panose="020B0600000101010101" pitchFamily="50" charset="-127"/>
                <a:ea typeface="나눔스퀘어" panose="020B0600000101010101" pitchFamily="50" charset="-127"/>
                <a:cs typeface="Arial"/>
              </a:rPr>
              <a:t>t</a:t>
            </a:r>
            <a:r>
              <a:rPr lang="en-US" altLang="ko-KR" sz="2000" spc="-5" dirty="0">
                <a:latin typeface="나눔스퀘어" panose="020B0600000101010101" pitchFamily="50" charset="-127"/>
                <a:ea typeface="나눔스퀘어" panose="020B0600000101010101" pitchFamily="50" charset="-127"/>
                <a:cs typeface="Arial"/>
              </a:rPr>
              <a:t>ion</a:t>
            </a:r>
            <a:r>
              <a:rPr lang="en-US" altLang="ko-KR" sz="2000" dirty="0">
                <a:latin typeface="나눔스퀘어" panose="020B0600000101010101" pitchFamily="50" charset="-127"/>
                <a:ea typeface="나눔스퀘어" panose="020B0600000101010101" pitchFamily="50" charset="-127"/>
                <a:cs typeface="Arial"/>
              </a:rPr>
              <a:t>s</a:t>
            </a:r>
            <a:r>
              <a:rPr lang="en-US" altLang="ko-KR" sz="2000" spc="-5" dirty="0">
                <a:latin typeface="나눔스퀘어" panose="020B0600000101010101" pitchFamily="50" charset="-127"/>
                <a:ea typeface="나눔스퀘어" panose="020B0600000101010101" pitchFamily="50" charset="-127"/>
                <a:cs typeface="Arial"/>
              </a:rPr>
              <a:t> a</a:t>
            </a:r>
            <a:r>
              <a:rPr lang="en-US" altLang="ko-KR" sz="2000" dirty="0">
                <a:latin typeface="나눔스퀘어" panose="020B0600000101010101" pitchFamily="50" charset="-127"/>
                <a:ea typeface="나눔스퀘어" panose="020B0600000101010101" pitchFamily="50" charset="-127"/>
                <a:cs typeface="Arial"/>
              </a:rPr>
              <a:t>s</a:t>
            </a:r>
            <a:r>
              <a:rPr lang="en-US" altLang="ko-KR" sz="2000" spc="-5" dirty="0">
                <a:latin typeface="나눔스퀘어" panose="020B0600000101010101" pitchFamily="50" charset="-127"/>
                <a:ea typeface="나눔스퀘어" panose="020B0600000101010101" pitchFamily="50" charset="-127"/>
                <a:cs typeface="Arial"/>
              </a:rPr>
              <a:t> possible.</a:t>
            </a:r>
          </a:p>
          <a:p>
            <a:pPr>
              <a:lnSpc>
                <a:spcPct val="100000"/>
              </a:lnSpc>
              <a:spcBef>
                <a:spcPts val="0"/>
              </a:spcBef>
            </a:pP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신경망은 가능한</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다양하게 학습하는 것이 좋습니다</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a:p>
            <a:pPr>
              <a:lnSpc>
                <a:spcPct val="100000"/>
              </a:lnSpc>
              <a:spcBef>
                <a:spcPts val="0"/>
              </a:spcBef>
            </a:pPr>
            <a:endPar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endParaRPr>
          </a:p>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cs typeface="Arial"/>
              </a:rPr>
              <a:t>A cool idea is to take the existing examples, and create new ones from those by rotating them clockwise and anticlockwise, by 10 degrees for example.</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현재의 예제들을 시계 방향과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반시계</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방향으로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10</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도씩 회전시킴으로써 새로운 예제들을 만들 수 있는 좋은 아이디어가 있습니다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endPar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cs typeface="Arial"/>
            </a:endParaRPr>
          </a:p>
          <a:p>
            <a:pPr>
              <a:lnSpc>
                <a:spcPct val="100000"/>
              </a:lnSpc>
              <a:spcBef>
                <a:spcPts val="0"/>
              </a:spcBef>
            </a:pPr>
            <a:endParaRPr lang="en-US" altLang="ko-KR" sz="2000" dirty="0">
              <a:latin typeface="나눔스퀘어" panose="020B0600000101010101" pitchFamily="50" charset="-127"/>
              <a:ea typeface="나눔스퀘어" panose="020B0600000101010101" pitchFamily="50" charset="-127"/>
            </a:endParaRPr>
          </a:p>
          <a:p>
            <a:pPr>
              <a:lnSpc>
                <a:spcPct val="100000"/>
              </a:lnSpc>
              <a:spcBef>
                <a:spcPts val="0"/>
              </a:spcBef>
            </a:pPr>
            <a:endParaRPr lang="ko-KR" altLang="en-US" sz="2000" dirty="0">
              <a:latin typeface="나눔스퀘어" panose="020B0600000101010101" pitchFamily="50" charset="-127"/>
              <a:ea typeface="나눔스퀘어" panose="020B0600000101010101" pitchFamily="50" charset="-127"/>
            </a:endParaRP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21</a:t>
            </a:fld>
            <a:endParaRPr lang="ko-KR" altLang="en-US"/>
          </a:p>
        </p:txBody>
      </p:sp>
      <p:sp>
        <p:nvSpPr>
          <p:cNvPr id="11" name="object 3"/>
          <p:cNvSpPr/>
          <p:nvPr/>
        </p:nvSpPr>
        <p:spPr>
          <a:xfrm>
            <a:off x="3809999" y="4248943"/>
            <a:ext cx="5943600" cy="2238375"/>
          </a:xfrm>
          <a:prstGeom prst="rect">
            <a:avLst/>
          </a:prstGeom>
          <a:blipFill>
            <a:blip r:embed="rId5" cstate="print"/>
            <a:stretch>
              <a:fillRect/>
            </a:stretch>
          </a:blipFill>
        </p:spPr>
        <p:txBody>
          <a:bodyPr wrap="square" lIns="0" tIns="0" rIns="0" bIns="0" rtlCol="0"/>
          <a:lstStyle/>
          <a:p>
            <a:endParaRPr/>
          </a:p>
        </p:txBody>
      </p:sp>
      <p:pic>
        <p:nvPicPr>
          <p:cNvPr id="6" name="오디오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23342291"/>
      </p:ext>
    </p:extLst>
  </p:cSld>
  <p:clrMapOvr>
    <a:masterClrMapping/>
  </p:clrMapOvr>
  <mc:AlternateContent xmlns:mc="http://schemas.openxmlformats.org/markup-compatibility/2006" xmlns:p14="http://schemas.microsoft.com/office/powerpoint/2010/main">
    <mc:Choice Requires="p14">
      <p:transition spd="slow" p14:dur="2000" advTm="17676"/>
    </mc:Choice>
    <mc:Fallback xmlns="">
      <p:transition spd="slow" advTm="17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ndimage.interpolation.rotate</a:t>
            </a:r>
            <a:r>
              <a:rPr lang="en-US" altLang="ko-KR" dirty="0"/>
              <a:t>()</a:t>
            </a:r>
            <a:endParaRPr lang="ko-KR" altLang="en-US" dirty="0"/>
          </a:p>
        </p:txBody>
      </p:sp>
      <p:sp>
        <p:nvSpPr>
          <p:cNvPr id="3" name="내용 개체 틀 2"/>
          <p:cNvSpPr>
            <a:spLocks noGrp="1"/>
          </p:cNvSpPr>
          <p:nvPr>
            <p:ph idx="1"/>
          </p:nvPr>
        </p:nvSpPr>
        <p:spPr>
          <a:xfrm>
            <a:off x="2209799" y="1825624"/>
            <a:ext cx="9771185" cy="2021981"/>
          </a:xfrm>
        </p:spPr>
        <p:txBody>
          <a:bodyPr>
            <a:noAutofit/>
          </a:bodyPr>
          <a:lstStyle/>
          <a:p>
            <a:pPr marR="19685">
              <a:lnSpc>
                <a:spcPct val="100000"/>
              </a:lnSpc>
              <a:spcBef>
                <a:spcPts val="0"/>
              </a:spcBef>
            </a:pPr>
            <a:r>
              <a:rPr lang="en-US" altLang="ko-KR" sz="1800" spc="-20" dirty="0">
                <a:latin typeface="나눔스퀘어" panose="020B0600000101010101" pitchFamily="50" charset="-127"/>
                <a:ea typeface="나눔스퀘어" panose="020B0600000101010101" pitchFamily="50" charset="-127"/>
                <a:cs typeface="Arial"/>
              </a:rPr>
              <a:t>W</a:t>
            </a:r>
            <a:r>
              <a:rPr lang="en-US" altLang="ko-KR" sz="1800" spc="-5" dirty="0">
                <a:latin typeface="나눔스퀘어" panose="020B0600000101010101" pitchFamily="50" charset="-127"/>
                <a:ea typeface="나눔스퀘어" panose="020B0600000101010101" pitchFamily="50" charset="-127"/>
                <a:cs typeface="Arial"/>
              </a:rPr>
              <a:t>e’l</a:t>
            </a:r>
            <a:r>
              <a:rPr lang="en-US" altLang="ko-KR" sz="1800" dirty="0">
                <a:latin typeface="나눔스퀘어" panose="020B0600000101010101" pitchFamily="50" charset="-127"/>
                <a:ea typeface="나눔스퀘어" panose="020B0600000101010101" pitchFamily="50" charset="-127"/>
                <a:cs typeface="Arial"/>
              </a:rPr>
              <a:t>l</a:t>
            </a:r>
            <a:r>
              <a:rPr lang="en-US" altLang="ko-KR" sz="1800" spc="-5" dirty="0">
                <a:latin typeface="나눔스퀘어" panose="020B0600000101010101" pitchFamily="50" charset="-127"/>
                <a:ea typeface="나눔스퀘어" panose="020B0600000101010101" pitchFamily="50" charset="-127"/>
                <a:cs typeface="Arial"/>
              </a:rPr>
              <a:t> nee</a:t>
            </a:r>
            <a:r>
              <a:rPr lang="en-US" altLang="ko-KR" sz="1800" dirty="0">
                <a:latin typeface="나눔스퀘어" panose="020B0600000101010101" pitchFamily="50" charset="-127"/>
                <a:ea typeface="나눔스퀘어" panose="020B0600000101010101" pitchFamily="50" charset="-127"/>
                <a:cs typeface="Arial"/>
              </a:rPr>
              <a:t>d</a:t>
            </a:r>
            <a:r>
              <a:rPr lang="en-US" altLang="ko-KR" sz="1800" spc="-5" dirty="0">
                <a:latin typeface="나눔스퀘어" panose="020B0600000101010101" pitchFamily="50" charset="-127"/>
                <a:ea typeface="나눔스퀘어" panose="020B0600000101010101" pitchFamily="50" charset="-127"/>
                <a:cs typeface="Arial"/>
              </a:rPr>
              <a:t> </a:t>
            </a:r>
            <a:r>
              <a:rPr lang="en-US" altLang="ko-KR" sz="1800" spc="-10" dirty="0">
                <a:latin typeface="나눔스퀘어" panose="020B0600000101010101" pitchFamily="50" charset="-127"/>
                <a:ea typeface="나눔스퀘어" panose="020B0600000101010101" pitchFamily="50" charset="-127"/>
                <a:cs typeface="Arial"/>
              </a:rPr>
              <a:t>t</a:t>
            </a:r>
            <a:r>
              <a:rPr lang="en-US" altLang="ko-KR" sz="1800" dirty="0">
                <a:latin typeface="나눔스퀘어" panose="020B0600000101010101" pitchFamily="50" charset="-127"/>
                <a:ea typeface="나눔스퀘어" panose="020B0600000101010101" pitchFamily="50" charset="-127"/>
                <a:cs typeface="Arial"/>
              </a:rPr>
              <a:t>o</a:t>
            </a:r>
            <a:r>
              <a:rPr lang="en-US" altLang="ko-KR" sz="1800" spc="-5" dirty="0">
                <a:latin typeface="나눔스퀘어" panose="020B0600000101010101" pitchFamily="50" charset="-127"/>
                <a:ea typeface="나눔스퀘어" panose="020B0600000101010101" pitchFamily="50" charset="-127"/>
                <a:cs typeface="Arial"/>
              </a:rPr>
              <a:t> reshap</a:t>
            </a:r>
            <a:r>
              <a:rPr lang="en-US" altLang="ko-KR" sz="1800" dirty="0">
                <a:latin typeface="나눔스퀘어" panose="020B0600000101010101" pitchFamily="50" charset="-127"/>
                <a:ea typeface="나눔스퀘어" panose="020B0600000101010101" pitchFamily="50" charset="-127"/>
                <a:cs typeface="Arial"/>
              </a:rPr>
              <a:t>e</a:t>
            </a:r>
            <a:r>
              <a:rPr lang="en-US" altLang="ko-KR" sz="1800" spc="-5" dirty="0">
                <a:latin typeface="나눔스퀘어" panose="020B0600000101010101" pitchFamily="50" charset="-127"/>
                <a:ea typeface="나눔스퀘어" panose="020B0600000101010101" pitchFamily="50" charset="-127"/>
                <a:cs typeface="Arial"/>
              </a:rPr>
              <a:t> the one-­dimensional long list of length 784 into a 28*28 array so we can rotate it, and then unroll the result bac</a:t>
            </a:r>
            <a:r>
              <a:rPr lang="en-US" altLang="ko-KR" sz="1800" dirty="0">
                <a:latin typeface="나눔스퀘어" panose="020B0600000101010101" pitchFamily="50" charset="-127"/>
                <a:ea typeface="나눔스퀘어" panose="020B0600000101010101" pitchFamily="50" charset="-127"/>
                <a:cs typeface="Arial"/>
              </a:rPr>
              <a:t>k</a:t>
            </a:r>
            <a:r>
              <a:rPr lang="en-US" altLang="ko-KR" sz="1800" spc="-5" dirty="0">
                <a:latin typeface="나눔스퀘어" panose="020B0600000101010101" pitchFamily="50" charset="-127"/>
                <a:ea typeface="나눔스퀘어" panose="020B0600000101010101" pitchFamily="50" charset="-127"/>
                <a:cs typeface="Arial"/>
              </a:rPr>
              <a:t> in</a:t>
            </a:r>
            <a:r>
              <a:rPr lang="en-US" altLang="ko-KR" sz="1800" spc="-10" dirty="0">
                <a:latin typeface="나눔스퀘어" panose="020B0600000101010101" pitchFamily="50" charset="-127"/>
                <a:ea typeface="나눔스퀘어" panose="020B0600000101010101" pitchFamily="50" charset="-127"/>
                <a:cs typeface="Arial"/>
              </a:rPr>
              <a:t>t</a:t>
            </a:r>
            <a:r>
              <a:rPr lang="en-US" altLang="ko-KR" sz="1800" dirty="0">
                <a:latin typeface="나눔스퀘어" panose="020B0600000101010101" pitchFamily="50" charset="-127"/>
                <a:ea typeface="나눔스퀘어" panose="020B0600000101010101" pitchFamily="50" charset="-127"/>
                <a:cs typeface="Arial"/>
              </a:rPr>
              <a:t>o</a:t>
            </a:r>
            <a:r>
              <a:rPr lang="en-US" altLang="ko-KR" sz="1800" spc="-5" dirty="0">
                <a:latin typeface="나눔스퀘어" panose="020B0600000101010101" pitchFamily="50" charset="-127"/>
                <a:ea typeface="나눔스퀘어" panose="020B0600000101010101" pitchFamily="50" charset="-127"/>
                <a:cs typeface="Arial"/>
              </a:rPr>
              <a:t> </a:t>
            </a:r>
            <a:r>
              <a:rPr lang="en-US" altLang="ko-KR" sz="1800" dirty="0">
                <a:latin typeface="나눔스퀘어" panose="020B0600000101010101" pitchFamily="50" charset="-127"/>
                <a:ea typeface="나눔스퀘어" panose="020B0600000101010101" pitchFamily="50" charset="-127"/>
                <a:cs typeface="Arial"/>
              </a:rPr>
              <a:t>a</a:t>
            </a:r>
            <a:r>
              <a:rPr lang="en-US" altLang="ko-KR" sz="1800" spc="-5" dirty="0">
                <a:latin typeface="나눔스퀘어" panose="020B0600000101010101" pitchFamily="50" charset="-127"/>
                <a:ea typeface="나눔스퀘어" panose="020B0600000101010101" pitchFamily="50" charset="-127"/>
                <a:cs typeface="Arial"/>
              </a:rPr>
              <a:t> 78</a:t>
            </a:r>
            <a:r>
              <a:rPr lang="en-US" altLang="ko-KR" sz="1800" dirty="0">
                <a:latin typeface="나눔스퀘어" panose="020B0600000101010101" pitchFamily="50" charset="-127"/>
                <a:ea typeface="나눔스퀘어" panose="020B0600000101010101" pitchFamily="50" charset="-127"/>
                <a:cs typeface="Arial"/>
              </a:rPr>
              <a:t>4</a:t>
            </a:r>
            <a:r>
              <a:rPr lang="en-US" altLang="ko-KR" sz="1800" spc="-5" dirty="0">
                <a:latin typeface="나눔스퀘어" panose="020B0600000101010101" pitchFamily="50" charset="-127"/>
                <a:ea typeface="나눔스퀘어" panose="020B0600000101010101" pitchFamily="50" charset="-127"/>
                <a:cs typeface="Arial"/>
              </a:rPr>
              <a:t> lon</a:t>
            </a:r>
            <a:r>
              <a:rPr lang="en-US" altLang="ko-KR" sz="1800" dirty="0">
                <a:latin typeface="나눔스퀘어" panose="020B0600000101010101" pitchFamily="50" charset="-127"/>
                <a:ea typeface="나눔스퀘어" panose="020B0600000101010101" pitchFamily="50" charset="-127"/>
                <a:cs typeface="Arial"/>
              </a:rPr>
              <a:t>g</a:t>
            </a:r>
            <a:r>
              <a:rPr lang="en-US" altLang="ko-KR" sz="1800" spc="-5" dirty="0">
                <a:latin typeface="나눔스퀘어" panose="020B0600000101010101" pitchFamily="50" charset="-127"/>
                <a:ea typeface="나눔스퀘어" panose="020B0600000101010101" pitchFamily="50" charset="-127"/>
                <a:cs typeface="Arial"/>
              </a:rPr>
              <a:t> list of input signal</a:t>
            </a:r>
            <a:r>
              <a:rPr lang="en-US" altLang="ko-KR" sz="1800" dirty="0">
                <a:latin typeface="나눔스퀘어" panose="020B0600000101010101" pitchFamily="50" charset="-127"/>
                <a:ea typeface="나눔스퀘어" panose="020B0600000101010101" pitchFamily="50" charset="-127"/>
                <a:cs typeface="Arial"/>
              </a:rPr>
              <a:t>s</a:t>
            </a:r>
            <a:r>
              <a:rPr lang="en-US" altLang="ko-KR" sz="1800" spc="-5" dirty="0">
                <a:latin typeface="나눔스퀘어" panose="020B0600000101010101" pitchFamily="50" charset="-127"/>
                <a:ea typeface="나눔스퀘어" panose="020B0600000101010101" pitchFamily="50" charset="-127"/>
                <a:cs typeface="Arial"/>
              </a:rPr>
              <a:t> be</a:t>
            </a:r>
            <a:r>
              <a:rPr lang="en-US" altLang="ko-KR" sz="1800" spc="-10" dirty="0">
                <a:latin typeface="나눔스퀘어" panose="020B0600000101010101" pitchFamily="50" charset="-127"/>
                <a:ea typeface="나눔스퀘어" panose="020B0600000101010101" pitchFamily="50" charset="-127"/>
                <a:cs typeface="Arial"/>
              </a:rPr>
              <a:t>f</a:t>
            </a:r>
            <a:r>
              <a:rPr lang="en-US" altLang="ko-KR" sz="1800" spc="-5" dirty="0">
                <a:latin typeface="나눔스퀘어" panose="020B0600000101010101" pitchFamily="50" charset="-127"/>
                <a:ea typeface="나눔스퀘어" panose="020B0600000101010101" pitchFamily="50" charset="-127"/>
                <a:cs typeface="Arial"/>
              </a:rPr>
              <a:t>or</a:t>
            </a:r>
            <a:r>
              <a:rPr lang="en-US" altLang="ko-KR" sz="1800" dirty="0">
                <a:latin typeface="나눔스퀘어" panose="020B0600000101010101" pitchFamily="50" charset="-127"/>
                <a:ea typeface="나눔스퀘어" panose="020B0600000101010101" pitchFamily="50" charset="-127"/>
                <a:cs typeface="Arial"/>
              </a:rPr>
              <a:t>e</a:t>
            </a:r>
            <a:r>
              <a:rPr lang="en-US" altLang="ko-KR" sz="1800" spc="-5" dirty="0">
                <a:latin typeface="나눔스퀘어" panose="020B0600000101010101" pitchFamily="50" charset="-127"/>
                <a:ea typeface="나눔스퀘어" panose="020B0600000101010101" pitchFamily="50" charset="-127"/>
                <a:cs typeface="Arial"/>
              </a:rPr>
              <a:t> w</a:t>
            </a:r>
            <a:r>
              <a:rPr lang="en-US" altLang="ko-KR" sz="1800" dirty="0">
                <a:latin typeface="나눔스퀘어" panose="020B0600000101010101" pitchFamily="50" charset="-127"/>
                <a:ea typeface="나눔스퀘어" panose="020B0600000101010101" pitchFamily="50" charset="-127"/>
                <a:cs typeface="Arial"/>
              </a:rPr>
              <a:t>e</a:t>
            </a:r>
            <a:r>
              <a:rPr lang="en-US" altLang="ko-KR" sz="1800" spc="-5" dirty="0">
                <a:latin typeface="나눔스퀘어" panose="020B0600000101010101" pitchFamily="50" charset="-127"/>
                <a:ea typeface="나눔스퀘어" panose="020B0600000101010101" pitchFamily="50" charset="-127"/>
                <a:cs typeface="Arial"/>
              </a:rPr>
              <a:t> </a:t>
            </a:r>
            <a:r>
              <a:rPr lang="en-US" altLang="ko-KR" sz="1800" spc="-10" dirty="0">
                <a:latin typeface="나눔스퀘어" panose="020B0600000101010101" pitchFamily="50" charset="-127"/>
                <a:ea typeface="나눔스퀘어" panose="020B0600000101010101" pitchFamily="50" charset="-127"/>
                <a:cs typeface="Arial"/>
              </a:rPr>
              <a:t>f</a:t>
            </a:r>
            <a:r>
              <a:rPr lang="en-US" altLang="ko-KR" sz="1800" spc="-5" dirty="0">
                <a:latin typeface="나눔스퀘어" panose="020B0600000101010101" pitchFamily="50" charset="-127"/>
                <a:ea typeface="나눔스퀘어" panose="020B0600000101010101" pitchFamily="50" charset="-127"/>
                <a:cs typeface="Arial"/>
              </a:rPr>
              <a:t>ee</a:t>
            </a:r>
            <a:r>
              <a:rPr lang="en-US" altLang="ko-KR" sz="1800" dirty="0">
                <a:latin typeface="나눔스퀘어" panose="020B0600000101010101" pitchFamily="50" charset="-127"/>
                <a:ea typeface="나눔스퀘어" panose="020B0600000101010101" pitchFamily="50" charset="-127"/>
                <a:cs typeface="Arial"/>
              </a:rPr>
              <a:t>d</a:t>
            </a:r>
            <a:r>
              <a:rPr lang="en-US" altLang="ko-KR" sz="1800" spc="-5" dirty="0">
                <a:latin typeface="나눔스퀘어" panose="020B0600000101010101" pitchFamily="50" charset="-127"/>
                <a:ea typeface="나눔스퀘어" panose="020B0600000101010101" pitchFamily="50" charset="-127"/>
                <a:cs typeface="Arial"/>
              </a:rPr>
              <a:t> it </a:t>
            </a:r>
            <a:r>
              <a:rPr lang="en-US" altLang="ko-KR" sz="1800" spc="-10" dirty="0">
                <a:latin typeface="나눔스퀘어" panose="020B0600000101010101" pitchFamily="50" charset="-127"/>
                <a:ea typeface="나눔스퀘어" panose="020B0600000101010101" pitchFamily="50" charset="-127"/>
                <a:cs typeface="Arial"/>
              </a:rPr>
              <a:t>t</a:t>
            </a:r>
            <a:r>
              <a:rPr lang="en-US" altLang="ko-KR" sz="1800" dirty="0">
                <a:latin typeface="나눔스퀘어" panose="020B0600000101010101" pitchFamily="50" charset="-127"/>
                <a:ea typeface="나눔스퀘어" panose="020B0600000101010101" pitchFamily="50" charset="-127"/>
                <a:cs typeface="Arial"/>
              </a:rPr>
              <a:t>o</a:t>
            </a:r>
            <a:r>
              <a:rPr lang="en-US" altLang="ko-KR" sz="1800" spc="-5" dirty="0">
                <a:latin typeface="나눔스퀘어" panose="020B0600000101010101" pitchFamily="50" charset="-127"/>
                <a:ea typeface="나눔스퀘어" panose="020B0600000101010101" pitchFamily="50" charset="-127"/>
                <a:cs typeface="Arial"/>
              </a:rPr>
              <a:t> ou</a:t>
            </a:r>
            <a:r>
              <a:rPr lang="en-US" altLang="ko-KR" sz="1800" dirty="0">
                <a:latin typeface="나눔스퀘어" panose="020B0600000101010101" pitchFamily="50" charset="-127"/>
                <a:ea typeface="나눔스퀘어" panose="020B0600000101010101" pitchFamily="50" charset="-127"/>
                <a:cs typeface="Arial"/>
              </a:rPr>
              <a:t>r</a:t>
            </a:r>
            <a:r>
              <a:rPr lang="en-US" altLang="ko-KR" sz="1800" spc="-5" dirty="0">
                <a:latin typeface="나눔스퀘어" panose="020B0600000101010101" pitchFamily="50" charset="-127"/>
                <a:ea typeface="나눔스퀘어" panose="020B0600000101010101" pitchFamily="50" charset="-127"/>
                <a:cs typeface="Arial"/>
              </a:rPr>
              <a:t> neura</a:t>
            </a:r>
            <a:r>
              <a:rPr lang="en-US" altLang="ko-KR" sz="1800" dirty="0">
                <a:latin typeface="나눔스퀘어" panose="020B0600000101010101" pitchFamily="50" charset="-127"/>
                <a:ea typeface="나눔스퀘어" panose="020B0600000101010101" pitchFamily="50" charset="-127"/>
                <a:cs typeface="Arial"/>
              </a:rPr>
              <a:t>l</a:t>
            </a:r>
            <a:r>
              <a:rPr lang="en-US" altLang="ko-KR" sz="1800" spc="-5" dirty="0">
                <a:latin typeface="나눔스퀘어" panose="020B0600000101010101" pitchFamily="50" charset="-127"/>
                <a:ea typeface="나눔스퀘어" panose="020B0600000101010101" pitchFamily="50" charset="-127"/>
                <a:cs typeface="Arial"/>
              </a:rPr>
              <a:t> ne</a:t>
            </a:r>
            <a:r>
              <a:rPr lang="en-US" altLang="ko-KR" sz="1800" spc="-10" dirty="0">
                <a:latin typeface="나눔스퀘어" panose="020B0600000101010101" pitchFamily="50" charset="-127"/>
                <a:ea typeface="나눔스퀘어" panose="020B0600000101010101" pitchFamily="50" charset="-127"/>
                <a:cs typeface="Arial"/>
              </a:rPr>
              <a:t>t</a:t>
            </a:r>
            <a:r>
              <a:rPr lang="en-US" altLang="ko-KR" sz="1800" spc="-5" dirty="0">
                <a:latin typeface="나눔스퀘어" panose="020B0600000101010101" pitchFamily="50" charset="-127"/>
                <a:ea typeface="나눔스퀘어" panose="020B0600000101010101" pitchFamily="50" charset="-127"/>
                <a:cs typeface="Arial"/>
              </a:rPr>
              <a:t>work.</a:t>
            </a:r>
            <a:endParaRPr lang="en-US" altLang="ko-KR" sz="1800" dirty="0">
              <a:latin typeface="나눔스퀘어" panose="020B0600000101010101" pitchFamily="50" charset="-127"/>
              <a:ea typeface="나눔스퀘어" panose="020B0600000101010101" pitchFamily="50" charset="-127"/>
              <a:cs typeface="Arial"/>
            </a:endParaRPr>
          </a:p>
          <a:p>
            <a:pPr>
              <a:lnSpc>
                <a:spcPct val="100000"/>
              </a:lnSpc>
              <a:spcBef>
                <a:spcPts val="0"/>
              </a:spcBef>
            </a:pP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784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길이의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1</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차원 리스트를 </a:t>
            </a:r>
            <a:r>
              <a:rPr lang="en-US" altLang="ko-KR" sz="1800" spc="-5"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28*2</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8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행렬로 변환한 다음에 </a:t>
            </a:r>
            <a:r>
              <a:rPr lang="ko-KR" altLang="en-US" sz="1800" dirty="0">
                <a:solidFill>
                  <a:srgbClr val="FF0000"/>
                </a:solidFill>
                <a:latin typeface="나눔스퀘어" panose="020B0600000101010101" pitchFamily="50" charset="-127"/>
                <a:ea typeface="나눔스퀘어" panose="020B0600000101010101" pitchFamily="50" charset="-127"/>
                <a:cs typeface="Arial"/>
              </a:rPr>
              <a:t>회전하고 다시 </a:t>
            </a:r>
            <a:r>
              <a:rPr lang="en-US" altLang="ko-KR" sz="1800" dirty="0">
                <a:solidFill>
                  <a:srgbClr val="FF0000"/>
                </a:solidFill>
                <a:latin typeface="나눔스퀘어" panose="020B0600000101010101" pitchFamily="50" charset="-127"/>
                <a:ea typeface="나눔스퀘어" panose="020B0600000101010101" pitchFamily="50" charset="-127"/>
                <a:cs typeface="Arial"/>
              </a:rPr>
              <a:t>784 </a:t>
            </a:r>
            <a:r>
              <a:rPr lang="ko-KR" altLang="en-US" sz="1800" dirty="0">
                <a:solidFill>
                  <a:srgbClr val="FF0000"/>
                </a:solidFill>
                <a:latin typeface="나눔스퀘어" panose="020B0600000101010101" pitchFamily="50" charset="-127"/>
                <a:ea typeface="나눔스퀘어" panose="020B0600000101010101" pitchFamily="50" charset="-127"/>
                <a:cs typeface="Arial"/>
              </a:rPr>
              <a:t>길이의 </a:t>
            </a:r>
            <a:r>
              <a:rPr lang="en-US" altLang="ko-KR" sz="1800" dirty="0">
                <a:solidFill>
                  <a:srgbClr val="FF0000"/>
                </a:solidFill>
                <a:latin typeface="나눔스퀘어" panose="020B0600000101010101" pitchFamily="50" charset="-127"/>
                <a:ea typeface="나눔스퀘어" panose="020B0600000101010101" pitchFamily="50" charset="-127"/>
                <a:cs typeface="Arial"/>
              </a:rPr>
              <a:t>1</a:t>
            </a:r>
            <a:r>
              <a:rPr lang="ko-KR" altLang="en-US" sz="1800" dirty="0">
                <a:solidFill>
                  <a:srgbClr val="FF0000"/>
                </a:solidFill>
                <a:latin typeface="나눔스퀘어" panose="020B0600000101010101" pitchFamily="50" charset="-127"/>
                <a:ea typeface="나눔스퀘어" panose="020B0600000101010101" pitchFamily="50" charset="-127"/>
                <a:cs typeface="Arial"/>
              </a:rPr>
              <a:t>차원 리스트로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원상복구해야</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endPar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endParaRPr>
          </a:p>
          <a:p>
            <a:pPr>
              <a:lnSpc>
                <a:spcPct val="100000"/>
              </a:lnSpc>
              <a:spcBef>
                <a:spcPts val="0"/>
              </a:spcBef>
            </a:pPr>
            <a:r>
              <a:rPr lang="en-US" altLang="ko-KR" sz="1800" spc="-5" dirty="0">
                <a:latin typeface="나눔스퀘어" panose="020B0600000101010101" pitchFamily="50" charset="-127"/>
                <a:ea typeface="나눔스퀘어" panose="020B0600000101010101" pitchFamily="50" charset="-127"/>
                <a:cs typeface="Arial"/>
              </a:rPr>
              <a:t>We</a:t>
            </a:r>
            <a:r>
              <a:rPr lang="ko-KR" altLang="en-US" sz="1800" spc="-5" dirty="0">
                <a:latin typeface="나눔스퀘어" panose="020B0600000101010101" pitchFamily="50" charset="-127"/>
                <a:ea typeface="나눔스퀘어" panose="020B0600000101010101" pitchFamily="50" charset="-127"/>
                <a:cs typeface="Arial"/>
              </a:rPr>
              <a:t> </a:t>
            </a:r>
            <a:r>
              <a:rPr lang="en-US" altLang="ko-KR" sz="1800" spc="-5" dirty="0">
                <a:latin typeface="나눔스퀘어" panose="020B0600000101010101" pitchFamily="50" charset="-127"/>
                <a:ea typeface="나눔스퀘어" panose="020B0600000101010101" pitchFamily="50" charset="-127"/>
                <a:cs typeface="Arial"/>
              </a:rPr>
              <a:t>also need to import </a:t>
            </a:r>
            <a:r>
              <a:rPr lang="en-US" altLang="ko-KR" sz="1800" spc="-5" dirty="0" err="1">
                <a:latin typeface="나눔스퀘어" panose="020B0600000101010101" pitchFamily="50" charset="-127"/>
                <a:ea typeface="나눔스퀘어" panose="020B0600000101010101" pitchFamily="50" charset="-127"/>
                <a:cs typeface="Arial"/>
              </a:rPr>
              <a:t>scipy.ndimage</a:t>
            </a:r>
            <a:r>
              <a:rPr lang="en-US" altLang="ko-KR" sz="1800" spc="-5" dirty="0">
                <a:latin typeface="나눔스퀘어" panose="020B0600000101010101" pitchFamily="50" charset="-127"/>
                <a:ea typeface="나눔스퀘어" panose="020B0600000101010101" pitchFamily="50" charset="-127"/>
                <a:cs typeface="Arial"/>
              </a:rPr>
              <a:t>.</a:t>
            </a:r>
          </a:p>
          <a:p>
            <a:pPr>
              <a:lnSpc>
                <a:spcPct val="100000"/>
              </a:lnSpc>
              <a:spcBef>
                <a:spcPts val="0"/>
              </a:spcBef>
            </a:pPr>
            <a:r>
              <a:rPr lang="en-US" altLang="ko-KR" sz="1800" dirty="0" err="1">
                <a:solidFill>
                  <a:schemeClr val="tx1">
                    <a:lumMod val="50000"/>
                    <a:lumOff val="50000"/>
                  </a:schemeClr>
                </a:solidFill>
                <a:latin typeface="나눔스퀘어" panose="020B0600000101010101" pitchFamily="50" charset="-127"/>
                <a:ea typeface="나눔스퀘어" panose="020B0600000101010101" pitchFamily="50" charset="-127"/>
                <a:cs typeface="Arial"/>
              </a:rPr>
              <a:t>scipy.ndimage</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라이브러리도 불러와야 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cs typeface="Arial"/>
              </a:rPr>
              <a:t>.</a:t>
            </a:r>
          </a:p>
          <a:p>
            <a:pPr>
              <a:lnSpc>
                <a:spcPct val="100000"/>
              </a:lnSpc>
              <a:spcBef>
                <a:spcPts val="0"/>
              </a:spcBef>
            </a:pPr>
            <a:endParaRPr lang="ko-KR" altLang="en-US" sz="1800" spc="-5" dirty="0">
              <a:latin typeface="나눔스퀘어" panose="020B0600000101010101" pitchFamily="50" charset="-127"/>
              <a:ea typeface="나눔스퀘어" panose="020B0600000101010101" pitchFamily="50" charset="-127"/>
              <a:cs typeface="Arial"/>
            </a:endParaRP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22</a:t>
            </a:fld>
            <a:endParaRPr lang="ko-KR" altLang="en-US" dirty="0"/>
          </a:p>
        </p:txBody>
      </p:sp>
      <p:grpSp>
        <p:nvGrpSpPr>
          <p:cNvPr id="14" name="그룹 13"/>
          <p:cNvGrpSpPr/>
          <p:nvPr/>
        </p:nvGrpSpPr>
        <p:grpSpPr>
          <a:xfrm>
            <a:off x="2470844" y="3932714"/>
            <a:ext cx="7460932" cy="2602954"/>
            <a:chOff x="2470843" y="4005873"/>
            <a:chExt cx="7460932" cy="2602954"/>
          </a:xfrm>
        </p:grpSpPr>
        <p:pic>
          <p:nvPicPr>
            <p:cNvPr id="13" name="그림 12"/>
            <p:cNvPicPr>
              <a:picLocks noChangeAspect="1"/>
            </p:cNvPicPr>
            <p:nvPr/>
          </p:nvPicPr>
          <p:blipFill>
            <a:blip r:embed="rId5"/>
            <a:stretch>
              <a:fillRect/>
            </a:stretch>
          </p:blipFill>
          <p:spPr>
            <a:xfrm>
              <a:off x="2470843" y="4041839"/>
              <a:ext cx="7460932" cy="2566988"/>
            </a:xfrm>
            <a:prstGeom prst="rect">
              <a:avLst/>
            </a:prstGeom>
          </p:spPr>
        </p:pic>
        <p:sp>
          <p:nvSpPr>
            <p:cNvPr id="15" name="TextBox 14"/>
            <p:cNvSpPr txBox="1"/>
            <p:nvPr/>
          </p:nvSpPr>
          <p:spPr>
            <a:xfrm>
              <a:off x="2529459" y="4005873"/>
              <a:ext cx="3208238" cy="338554"/>
            </a:xfrm>
            <a:prstGeom prst="rect">
              <a:avLst/>
            </a:prstGeom>
            <a:noFill/>
          </p:spPr>
          <p:txBody>
            <a:bodyPr wrap="square" rtlCol="0">
              <a:spAutoFit/>
            </a:bodyPr>
            <a:lstStyle/>
            <a:p>
              <a:r>
                <a:rPr lang="en-US" altLang="ko-KR" sz="1600" dirty="0">
                  <a:solidFill>
                    <a:srgbClr val="FF0000"/>
                  </a:solidFill>
                  <a:latin typeface="Consolas" panose="020B0609020204030204" pitchFamily="49" charset="0"/>
                  <a:ea typeface="나눔스퀘어" panose="020B0600000101010101" pitchFamily="50" charset="-127"/>
                  <a:cs typeface="Times New Roman" panose="02020603050405020304" pitchFamily="18" charset="0"/>
                </a:rPr>
                <a:t>#import </a:t>
              </a:r>
              <a:r>
                <a:rPr lang="en-US" altLang="ko-KR" sz="1600" dirty="0" err="1">
                  <a:solidFill>
                    <a:srgbClr val="FF0000"/>
                  </a:solidFill>
                  <a:latin typeface="Consolas" panose="020B0609020204030204" pitchFamily="49" charset="0"/>
                  <a:ea typeface="나눔스퀘어" panose="020B0600000101010101" pitchFamily="50" charset="-127"/>
                  <a:cs typeface="Times New Roman" panose="02020603050405020304" pitchFamily="18" charset="0"/>
                </a:rPr>
                <a:t>scipy.ndimage</a:t>
              </a:r>
              <a:endParaRPr lang="ko-KR" altLang="en-US" sz="1600" dirty="0">
                <a:solidFill>
                  <a:srgbClr val="FF0000"/>
                </a:solidFill>
                <a:latin typeface="Consolas" panose="020B0609020204030204" pitchFamily="49" charset="0"/>
                <a:cs typeface="Times New Roman" panose="02020603050405020304" pitchFamily="18" charset="0"/>
              </a:endParaRPr>
            </a:p>
          </p:txBody>
        </p:sp>
      </p:grpSp>
      <p:pic>
        <p:nvPicPr>
          <p:cNvPr id="18" name="그림 17"/>
          <p:cNvPicPr>
            <a:picLocks noChangeAspect="1"/>
          </p:cNvPicPr>
          <p:nvPr/>
        </p:nvPicPr>
        <p:blipFill>
          <a:blip r:embed="rId6"/>
          <a:stretch>
            <a:fillRect/>
          </a:stretch>
        </p:blipFill>
        <p:spPr>
          <a:xfrm>
            <a:off x="8666284" y="3244963"/>
            <a:ext cx="3314700" cy="1546860"/>
          </a:xfrm>
          <a:prstGeom prst="rect">
            <a:avLst/>
          </a:prstGeom>
          <a:ln>
            <a:solidFill>
              <a:srgbClr val="00B050"/>
            </a:solidFill>
          </a:ln>
        </p:spPr>
      </p:pic>
      <p:pic>
        <p:nvPicPr>
          <p:cNvPr id="23" name="오디오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65135836"/>
      </p:ext>
    </p:extLst>
  </p:cSld>
  <p:clrMapOvr>
    <a:masterClrMapping/>
  </p:clrMapOvr>
  <mc:AlternateContent xmlns:mc="http://schemas.openxmlformats.org/markup-compatibility/2006" xmlns:p14="http://schemas.microsoft.com/office/powerpoint/2010/main">
    <mc:Choice Requires="p14">
      <p:transition spd="slow" p14:dur="2000" advTm="28464"/>
    </mc:Choice>
    <mc:Fallback xmlns="">
      <p:transition spd="slow" advTm="28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성능과 회전각 및 주기</a:t>
            </a: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23</a:t>
            </a:fld>
            <a:endParaRPr lang="ko-KR" altLang="en-US"/>
          </a:p>
        </p:txBody>
      </p:sp>
      <p:pic>
        <p:nvPicPr>
          <p:cNvPr id="5" name="그림 4"/>
          <p:cNvPicPr>
            <a:picLocks noChangeAspect="1"/>
          </p:cNvPicPr>
          <p:nvPr/>
        </p:nvPicPr>
        <p:blipFill>
          <a:blip r:embed="rId5"/>
          <a:stretch>
            <a:fillRect/>
          </a:stretch>
        </p:blipFill>
        <p:spPr>
          <a:xfrm>
            <a:off x="2209800" y="1825624"/>
            <a:ext cx="6347460" cy="4680585"/>
          </a:xfrm>
          <a:prstGeom prst="rect">
            <a:avLst/>
          </a:prstGeom>
        </p:spPr>
      </p:pic>
      <p:pic>
        <p:nvPicPr>
          <p:cNvPr id="6" name="그림 5"/>
          <p:cNvPicPr>
            <a:picLocks noChangeAspect="1"/>
          </p:cNvPicPr>
          <p:nvPr/>
        </p:nvPicPr>
        <p:blipFill>
          <a:blip r:embed="rId6"/>
          <a:stretch>
            <a:fillRect/>
          </a:stretch>
        </p:blipFill>
        <p:spPr>
          <a:xfrm>
            <a:off x="8557260" y="2499041"/>
            <a:ext cx="3280410" cy="3333750"/>
          </a:xfrm>
          <a:prstGeom prst="rect">
            <a:avLst/>
          </a:prstGeom>
        </p:spPr>
      </p:pic>
      <p:pic>
        <p:nvPicPr>
          <p:cNvPr id="14" name="오디오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77342318"/>
      </p:ext>
    </p:extLst>
  </p:cSld>
  <p:clrMapOvr>
    <a:masterClrMapping/>
  </p:clrMapOvr>
  <mc:AlternateContent xmlns:mc="http://schemas.openxmlformats.org/markup-compatibility/2006" xmlns:p14="http://schemas.microsoft.com/office/powerpoint/2010/main">
    <mc:Choice Requires="p14">
      <p:transition spd="slow" p14:dur="2000" advTm="29513"/>
    </mc:Choice>
    <mc:Fallback xmlns="">
      <p:transition spd="slow" advTm="29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09800" y="365126"/>
            <a:ext cx="9982200" cy="1266264"/>
          </a:xfrm>
        </p:spPr>
        <p:txBody>
          <a:bodyPr>
            <a:normAutofit/>
          </a:bodyPr>
          <a:lstStyle/>
          <a:p>
            <a:r>
              <a:rPr lang="en-US" altLang="ko-KR" sz="3200" dirty="0"/>
              <a:t>(NNLab3) Try to Recognize My Own Handwriting</a:t>
            </a:r>
            <a:br>
              <a:rPr lang="en-US" altLang="ko-KR" sz="3200" dirty="0"/>
            </a:br>
            <a:r>
              <a:rPr lang="en-US" altLang="ko-KR" sz="3200" dirty="0">
                <a:solidFill>
                  <a:schemeClr val="tx1">
                    <a:lumMod val="50000"/>
                    <a:lumOff val="50000"/>
                  </a:schemeClr>
                </a:solidFill>
              </a:rPr>
              <a:t>(NNLab3) </a:t>
            </a:r>
            <a:r>
              <a:rPr lang="ko-KR" altLang="en-US" sz="3200" dirty="0">
                <a:solidFill>
                  <a:schemeClr val="tx1">
                    <a:lumMod val="50000"/>
                    <a:lumOff val="50000"/>
                  </a:schemeClr>
                </a:solidFill>
              </a:rPr>
              <a:t>나만의 </a:t>
            </a:r>
            <a:r>
              <a:rPr lang="ko-KR" altLang="en-US" sz="3200" dirty="0" err="1">
                <a:solidFill>
                  <a:schemeClr val="tx1">
                    <a:lumMod val="50000"/>
                    <a:lumOff val="50000"/>
                  </a:schemeClr>
                </a:solidFill>
              </a:rPr>
              <a:t>손글씨</a:t>
            </a:r>
            <a:r>
              <a:rPr lang="ko-KR" altLang="en-US" sz="3200" dirty="0">
                <a:solidFill>
                  <a:schemeClr val="tx1">
                    <a:lumMod val="50000"/>
                    <a:lumOff val="50000"/>
                  </a:schemeClr>
                </a:solidFill>
              </a:rPr>
              <a:t> 데이터 인식 해보기</a:t>
            </a:r>
            <a:r>
              <a:rPr lang="en-US" altLang="ko-KR" sz="3200" dirty="0">
                <a:solidFill>
                  <a:schemeClr val="tx1">
                    <a:lumMod val="50000"/>
                    <a:lumOff val="50000"/>
                  </a:schemeClr>
                </a:solidFill>
              </a:rPr>
              <a:t> </a:t>
            </a:r>
            <a:endParaRPr lang="ko-KR" altLang="en-US" sz="3200" dirty="0">
              <a:solidFill>
                <a:schemeClr val="tx1">
                  <a:lumMod val="50000"/>
                  <a:lumOff val="50000"/>
                </a:schemeClr>
              </a:solidFill>
            </a:endParaRPr>
          </a:p>
        </p:txBody>
      </p:sp>
      <p:sp>
        <p:nvSpPr>
          <p:cNvPr id="3" name="내용 개체 틀 2"/>
          <p:cNvSpPr>
            <a:spLocks noGrp="1"/>
          </p:cNvSpPr>
          <p:nvPr>
            <p:ph idx="1"/>
          </p:nvPr>
        </p:nvSpPr>
        <p:spPr>
          <a:xfrm>
            <a:off x="2209800" y="1825624"/>
            <a:ext cx="9982200" cy="4610802"/>
          </a:xfrm>
        </p:spPr>
        <p:txBody>
          <a:bodyPr>
            <a:normAutofit/>
          </a:bodyPr>
          <a:lstStyle/>
          <a:p>
            <a:pPr>
              <a:lnSpc>
                <a:spcPct val="100000"/>
              </a:lnSpc>
              <a:spcBef>
                <a:spcPts val="600"/>
              </a:spcBef>
            </a:pPr>
            <a:r>
              <a:rPr lang="en-US" altLang="ko-KR" sz="2400" dirty="0">
                <a:latin typeface="나눔스퀘어" panose="020B0600000101010101" pitchFamily="50" charset="-127"/>
                <a:ea typeface="나눔스퀘어" panose="020B0600000101010101" pitchFamily="50" charset="-127"/>
              </a:rPr>
              <a:t>Prepare your own</a:t>
            </a:r>
            <a:r>
              <a:rPr lang="ko-KR" altLang="en-US" sz="2400" dirty="0">
                <a:latin typeface="나눔스퀘어" panose="020B0600000101010101" pitchFamily="50" charset="-127"/>
                <a:ea typeface="나눔스퀘어" panose="020B0600000101010101" pitchFamily="50" charset="-127"/>
              </a:rPr>
              <a:t> </a:t>
            </a:r>
            <a:r>
              <a:rPr lang="en-US" altLang="ko-KR" sz="2400" dirty="0">
                <a:latin typeface="나눔스퀘어" panose="020B0600000101010101" pitchFamily="50" charset="-127"/>
                <a:ea typeface="나눔스퀘어" panose="020B0600000101010101" pitchFamily="50" charset="-127"/>
              </a:rPr>
              <a:t>handwritten student ID number data in the following two ways:</a:t>
            </a:r>
          </a:p>
          <a:p>
            <a:pPr marL="914400" lvl="1" indent="-457200">
              <a:lnSpc>
                <a:spcPct val="100000"/>
              </a:lnSpc>
              <a:spcBef>
                <a:spcPts val="600"/>
              </a:spcBef>
              <a:buFont typeface="+mj-lt"/>
              <a:buAutoNum type="arabicPeriod"/>
            </a:pPr>
            <a:r>
              <a:rPr lang="en-US" altLang="ko-KR" sz="2000" dirty="0">
                <a:latin typeface="나눔스퀘어" panose="020B0600000101010101" pitchFamily="50" charset="-127"/>
                <a:ea typeface="나눔스퀘어" panose="020B0600000101010101" pitchFamily="50" charset="-127"/>
              </a:rPr>
              <a:t>Edit your own handwritten numbers directly</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with an image editor such as “Paint” or “GIMP”</a:t>
            </a:r>
          </a:p>
          <a:p>
            <a:pPr marL="914400" lvl="1" indent="-457200">
              <a:lnSpc>
                <a:spcPct val="100000"/>
              </a:lnSpc>
              <a:spcBef>
                <a:spcPts val="600"/>
              </a:spcBef>
              <a:buFont typeface="+mj-lt"/>
              <a:buAutoNum type="arabicPeriod"/>
            </a:pPr>
            <a:r>
              <a:rPr lang="en-US" altLang="ko-KR" sz="2000" dirty="0">
                <a:latin typeface="나눔스퀘어" panose="020B0600000101010101" pitchFamily="50" charset="-127"/>
                <a:ea typeface="나눔스퀘어" panose="020B0600000101010101" pitchFamily="50" charset="-127"/>
              </a:rPr>
              <a:t>Write your own handwritten numbers on paper and digitize </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them</a:t>
            </a:r>
          </a:p>
          <a:p>
            <a:pPr marL="914400" lvl="1" indent="-457200">
              <a:lnSpc>
                <a:spcPct val="100000"/>
              </a:lnSpc>
              <a:spcBef>
                <a:spcPts val="600"/>
              </a:spcBef>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a:p>
            <a:pPr>
              <a:lnSpc>
                <a:spcPct val="100000"/>
              </a:lnSpc>
              <a:spcBef>
                <a:spcPts val="600"/>
              </a:spcBef>
            </a:pP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자기 학번 </a:t>
            </a:r>
            <a:r>
              <a:rPr lang="ko-KR" altLang="en-US" sz="2400" dirty="0" err="1">
                <a:solidFill>
                  <a:schemeClr val="tx1">
                    <a:lumMod val="50000"/>
                    <a:lumOff val="50000"/>
                  </a:schemeClr>
                </a:solidFill>
                <a:latin typeface="나눔스퀘어" panose="020B0600000101010101" pitchFamily="50" charset="-127"/>
                <a:ea typeface="나눔스퀘어" panose="020B0600000101010101" pitchFamily="50" charset="-127"/>
              </a:rPr>
              <a:t>손글씨</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 데이터를 아래의 두 가지 방법으로 준비합니다</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marL="914400" lvl="1" indent="-457200">
              <a:lnSpc>
                <a:spcPct val="100000"/>
              </a:lnSpc>
              <a:spcBef>
                <a:spcPts val="600"/>
              </a:spcBef>
              <a:buFont typeface="+mj-lt"/>
              <a:buAutoNum type="arabicPeriod"/>
            </a:pP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그림판</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또는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“GIMP“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등의 이미지 편집기를 사용하여 직접 필기 숫자들을 편집 하세요</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marL="914400" lvl="1" indent="-457200">
              <a:lnSpc>
                <a:spcPct val="100000"/>
              </a:lnSpc>
              <a:spcBef>
                <a:spcPts val="600"/>
              </a:spcBef>
              <a:buFont typeface="+mj-lt"/>
              <a:buAutoNum type="arabicPeriod"/>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종이에 필기 숫자들을 쓴 다음 디지털화 하세요</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3</a:t>
            </a:fld>
            <a:endParaRPr lang="ko-KR" altLang="en-US"/>
          </a:p>
        </p:txBody>
      </p:sp>
      <p:pic>
        <p:nvPicPr>
          <p:cNvPr id="10" name="오디오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26752709"/>
      </p:ext>
    </p:extLst>
  </p:cSld>
  <p:clrMapOvr>
    <a:masterClrMapping/>
  </p:clrMapOvr>
  <mc:AlternateContent xmlns:mc="http://schemas.openxmlformats.org/markup-compatibility/2006" xmlns:p14="http://schemas.microsoft.com/office/powerpoint/2010/main">
    <mc:Choice Requires="p14">
      <p:transition spd="slow" p14:dur="2000" advTm="20848"/>
    </mc:Choice>
    <mc:Fallback xmlns="">
      <p:transition spd="slow" advTm="20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C94CDE-DBA2-4D90-A8D9-B188C0BA6DDA}"/>
              </a:ext>
            </a:extLst>
          </p:cNvPr>
          <p:cNvSpPr>
            <a:spLocks noGrp="1"/>
          </p:cNvSpPr>
          <p:nvPr>
            <p:ph type="title"/>
          </p:nvPr>
        </p:nvSpPr>
        <p:spPr>
          <a:xfrm>
            <a:off x="2209800" y="365126"/>
            <a:ext cx="9982200" cy="1266264"/>
          </a:xfrm>
        </p:spPr>
        <p:txBody>
          <a:bodyPr>
            <a:normAutofit/>
          </a:bodyPr>
          <a:lstStyle/>
          <a:p>
            <a:r>
              <a:rPr lang="en-US" altLang="ko-KR" sz="3600" dirty="0"/>
              <a:t>Preparing Data1</a:t>
            </a:r>
            <a:br>
              <a:rPr lang="en-US" altLang="ko-KR" sz="3600" dirty="0"/>
            </a:br>
            <a:r>
              <a:rPr lang="ko-KR" altLang="en-US" sz="3600" dirty="0">
                <a:solidFill>
                  <a:schemeClr val="tx1">
                    <a:lumMod val="50000"/>
                    <a:lumOff val="50000"/>
                  </a:schemeClr>
                </a:solidFill>
              </a:rPr>
              <a:t>데이터 준비</a:t>
            </a:r>
            <a:r>
              <a:rPr lang="en-US" altLang="ko-KR" sz="3600" dirty="0">
                <a:solidFill>
                  <a:schemeClr val="tx1">
                    <a:lumMod val="50000"/>
                    <a:lumOff val="50000"/>
                  </a:schemeClr>
                </a:solidFill>
              </a:rPr>
              <a:t>1</a:t>
            </a:r>
            <a:endParaRPr lang="ko-KR" altLang="en-US" sz="3600" dirty="0">
              <a:solidFill>
                <a:schemeClr val="tx1">
                  <a:lumMod val="50000"/>
                  <a:lumOff val="50000"/>
                </a:schemeClr>
              </a:solidFill>
            </a:endParaRPr>
          </a:p>
        </p:txBody>
      </p:sp>
      <p:sp>
        <p:nvSpPr>
          <p:cNvPr id="3" name="내용 개체 틀 2">
            <a:extLst>
              <a:ext uri="{FF2B5EF4-FFF2-40B4-BE49-F238E27FC236}">
                <a16:creationId xmlns:a16="http://schemas.microsoft.com/office/drawing/2014/main" id="{2C57AB4C-6EFB-40B5-98F5-860BFA67E624}"/>
              </a:ext>
            </a:extLst>
          </p:cNvPr>
          <p:cNvSpPr>
            <a:spLocks noGrp="1"/>
          </p:cNvSpPr>
          <p:nvPr>
            <p:ph idx="1"/>
          </p:nvPr>
        </p:nvSpPr>
        <p:spPr>
          <a:xfrm>
            <a:off x="2209799" y="1874519"/>
            <a:ext cx="7131969" cy="4382169"/>
          </a:xfrm>
        </p:spPr>
        <p:txBody>
          <a:bodyPr>
            <a:normAutofit/>
          </a:bodyPr>
          <a:lstStyle/>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Run “Paint” app or</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“GIMP” app and size to 28 x 28 resolution.</a:t>
            </a:r>
          </a:p>
          <a:p>
            <a:pPr>
              <a:lnSpc>
                <a:spcPct val="100000"/>
              </a:lnSpc>
              <a:spcBef>
                <a:spcPts val="0"/>
              </a:spcBef>
            </a:pPr>
            <a:r>
              <a:rPr lang="en-US" altLang="ko-KR" sz="2000" b="1" dirty="0">
                <a:latin typeface="나눔스퀘어" panose="020B0600000101010101" pitchFamily="50" charset="-127"/>
                <a:ea typeface="나눔스퀘어" panose="020B0600000101010101" pitchFamily="50" charset="-127"/>
              </a:rPr>
              <a:t>Ctrl + mouse wheel up </a:t>
            </a:r>
            <a:r>
              <a:rPr lang="en-US" altLang="ko-KR" sz="2000" dirty="0">
                <a:latin typeface="나눔스퀘어" panose="020B0600000101010101" pitchFamily="50" charset="-127"/>
                <a:ea typeface="나눔스퀘어" panose="020B0600000101010101" pitchFamily="50" charset="-127"/>
              </a:rPr>
              <a:t>to resize the canvas to maximum.</a:t>
            </a:r>
          </a:p>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Press the pencil in the tool and use the </a:t>
            </a:r>
            <a:r>
              <a:rPr lang="en-US" altLang="ko-KR" sz="2000" b="1" dirty="0" err="1">
                <a:latin typeface="나눔스퀘어" panose="020B0600000101010101" pitchFamily="50" charset="-127"/>
                <a:ea typeface="나눔스퀘어" panose="020B0600000101010101" pitchFamily="50" charset="-127"/>
              </a:rPr>
              <a:t>Ctlr</a:t>
            </a:r>
            <a:r>
              <a:rPr lang="en-US" altLang="ko-KR" sz="2000" b="1" dirty="0">
                <a:latin typeface="나눔스퀘어" panose="020B0600000101010101" pitchFamily="50" charset="-127"/>
                <a:ea typeface="나눔스퀘어" panose="020B0600000101010101" pitchFamily="50" charset="-127"/>
              </a:rPr>
              <a:t> + (+) </a:t>
            </a:r>
            <a:r>
              <a:rPr lang="en-US" altLang="ko-KR" sz="2000" dirty="0">
                <a:latin typeface="나눔스퀘어" panose="020B0600000101010101" pitchFamily="50" charset="-127"/>
                <a:ea typeface="나눔스퀘어" panose="020B0600000101010101" pitchFamily="50" charset="-127"/>
              </a:rPr>
              <a:t>button to </a:t>
            </a:r>
            <a:r>
              <a:rPr lang="en-US" altLang="ko-KR" sz="2000" dirty="0">
                <a:solidFill>
                  <a:srgbClr val="FF0000"/>
                </a:solidFill>
                <a:latin typeface="나눔스퀘어" panose="020B0600000101010101" pitchFamily="50" charset="-127"/>
                <a:ea typeface="나눔스퀘어" panose="020B0600000101010101" pitchFamily="50" charset="-127"/>
              </a:rPr>
              <a:t>increase the thickness</a:t>
            </a:r>
            <a:r>
              <a:rPr lang="en-US" altLang="ko-KR" sz="2000" dirty="0">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그림판을</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실행시키고 크기조정으로 픽셀 해상도를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28 x 28</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크기로 만들어 줍니다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en-US" altLang="ko-KR" sz="2000" b="1" dirty="0">
                <a:solidFill>
                  <a:srgbClr val="FF0000"/>
                </a:solidFill>
                <a:latin typeface="나눔스퀘어" panose="020B0600000101010101" pitchFamily="50" charset="-127"/>
                <a:ea typeface="나눔스퀘어" panose="020B0600000101010101" pitchFamily="50" charset="-127"/>
              </a:rPr>
              <a:t>Ctrl+</a:t>
            </a:r>
            <a:r>
              <a:rPr lang="ko-KR" altLang="en-US" sz="2000" b="1" dirty="0">
                <a:solidFill>
                  <a:srgbClr val="FF0000"/>
                </a:solidFill>
                <a:latin typeface="나눔스퀘어" panose="020B0600000101010101" pitchFamily="50" charset="-127"/>
                <a:ea typeface="나눔스퀘어" panose="020B0600000101010101" pitchFamily="50" charset="-127"/>
              </a:rPr>
              <a:t>마우스 휠 업</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을 해서 캔버스 크기를 최대로 조정해 줍니다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도구에서 연필을 누른 후</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en-US" altLang="ko-KR" sz="2000" b="1" dirty="0" err="1">
                <a:solidFill>
                  <a:schemeClr val="tx1">
                    <a:lumMod val="50000"/>
                    <a:lumOff val="50000"/>
                  </a:schemeClr>
                </a:solidFill>
                <a:latin typeface="나눔스퀘어" panose="020B0600000101010101" pitchFamily="50" charset="-127"/>
                <a:ea typeface="나눔스퀘어" panose="020B0600000101010101" pitchFamily="50" charset="-127"/>
              </a:rPr>
              <a:t>Ctlr</a:t>
            </a:r>
            <a:r>
              <a:rPr lang="en-US" altLang="ko-KR" sz="2000" b="1" dirty="0">
                <a:solidFill>
                  <a:schemeClr val="tx1">
                    <a:lumMod val="50000"/>
                    <a:lumOff val="50000"/>
                  </a:schemeClr>
                </a:solidFill>
                <a:latin typeface="나눔스퀘어" panose="020B0600000101010101" pitchFamily="50" charset="-127"/>
                <a:ea typeface="나눔스퀘어" panose="020B0600000101010101" pitchFamily="50" charset="-127"/>
              </a:rPr>
              <a:t> + (+)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버튼을 이용해 두께를 </a:t>
            </a:r>
            <a:r>
              <a:rPr lang="ko-KR" altLang="en-US" sz="2000" b="1" dirty="0">
                <a:solidFill>
                  <a:srgbClr val="FF0000"/>
                </a:solidFill>
                <a:latin typeface="나눔스퀘어" panose="020B0600000101010101" pitchFamily="50" charset="-127"/>
                <a:ea typeface="나눔스퀘어" panose="020B0600000101010101" pitchFamily="50" charset="-127"/>
              </a:rPr>
              <a:t>두껍게</a:t>
            </a:r>
            <a:r>
              <a:rPr lang="ko-KR" altLang="en-US" sz="2000" dirty="0">
                <a:solidFill>
                  <a:srgbClr val="FF0000"/>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조정합니다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92D94BBC-CCFB-4968-97CE-3EF300CCA0DD}"/>
              </a:ext>
            </a:extLst>
          </p:cNvPr>
          <p:cNvSpPr>
            <a:spLocks noGrp="1"/>
          </p:cNvSpPr>
          <p:nvPr>
            <p:ph type="sldNum" sz="quarter" idx="4"/>
          </p:nvPr>
        </p:nvSpPr>
        <p:spPr>
          <a:xfrm>
            <a:off x="8467045" y="6209986"/>
            <a:ext cx="2743200" cy="365125"/>
          </a:xfrm>
        </p:spPr>
        <p:txBody>
          <a:bodyPr/>
          <a:lstStyle/>
          <a:p>
            <a:fld id="{B9154E3B-2790-45AB-9A85-320C4C8F03EA}" type="slidenum">
              <a:rPr lang="ko-KR" altLang="en-US" smtClean="0"/>
              <a:t>4</a:t>
            </a:fld>
            <a:endParaRPr lang="ko-KR" altLang="en-US" dirty="0"/>
          </a:p>
        </p:txBody>
      </p:sp>
      <p:grpSp>
        <p:nvGrpSpPr>
          <p:cNvPr id="6" name="그룹 5"/>
          <p:cNvGrpSpPr/>
          <p:nvPr/>
        </p:nvGrpSpPr>
        <p:grpSpPr>
          <a:xfrm>
            <a:off x="9341768" y="2268896"/>
            <a:ext cx="2476500" cy="3819525"/>
            <a:chOff x="8803248" y="2437163"/>
            <a:chExt cx="2476500" cy="3819525"/>
          </a:xfrm>
        </p:grpSpPr>
        <p:pic>
          <p:nvPicPr>
            <p:cNvPr id="5" name="그림 4">
              <a:extLst>
                <a:ext uri="{FF2B5EF4-FFF2-40B4-BE49-F238E27FC236}">
                  <a16:creationId xmlns:a16="http://schemas.microsoft.com/office/drawing/2014/main" id="{757680FE-EB59-41D7-BFF9-4168977EB045}"/>
                </a:ext>
              </a:extLst>
            </p:cNvPr>
            <p:cNvPicPr>
              <a:picLocks noChangeAspect="1"/>
            </p:cNvPicPr>
            <p:nvPr/>
          </p:nvPicPr>
          <p:blipFill>
            <a:blip r:embed="rId5"/>
            <a:stretch>
              <a:fillRect/>
            </a:stretch>
          </p:blipFill>
          <p:spPr>
            <a:xfrm>
              <a:off x="8803248" y="2437163"/>
              <a:ext cx="2476500" cy="3819525"/>
            </a:xfrm>
            <a:prstGeom prst="rect">
              <a:avLst/>
            </a:prstGeom>
          </p:spPr>
        </p:pic>
        <p:sp>
          <p:nvSpPr>
            <p:cNvPr id="7" name="직사각형 6">
              <a:extLst>
                <a:ext uri="{FF2B5EF4-FFF2-40B4-BE49-F238E27FC236}">
                  <a16:creationId xmlns:a16="http://schemas.microsoft.com/office/drawing/2014/main" id="{E1005705-2553-4E23-8B02-B3712EDE2D49}"/>
                </a:ext>
              </a:extLst>
            </p:cNvPr>
            <p:cNvSpPr/>
            <p:nvPr/>
          </p:nvSpPr>
          <p:spPr>
            <a:xfrm>
              <a:off x="10387228" y="2635386"/>
              <a:ext cx="823016" cy="253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B1878286-E222-4D02-B298-D39135AAFF62}"/>
                </a:ext>
              </a:extLst>
            </p:cNvPr>
            <p:cNvSpPr/>
            <p:nvPr/>
          </p:nvSpPr>
          <p:spPr>
            <a:xfrm>
              <a:off x="10387227" y="2916775"/>
              <a:ext cx="823017" cy="757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3" name="그림 12">
            <a:extLst>
              <a:ext uri="{FF2B5EF4-FFF2-40B4-BE49-F238E27FC236}">
                <a16:creationId xmlns:a16="http://schemas.microsoft.com/office/drawing/2014/main" id="{389ED1E8-EBB5-40C6-AFB1-32D6E647F6FB}"/>
              </a:ext>
            </a:extLst>
          </p:cNvPr>
          <p:cNvPicPr>
            <a:picLocks noChangeAspect="1"/>
          </p:cNvPicPr>
          <p:nvPr/>
        </p:nvPicPr>
        <p:blipFill>
          <a:blip r:embed="rId6"/>
          <a:stretch>
            <a:fillRect/>
          </a:stretch>
        </p:blipFill>
        <p:spPr>
          <a:xfrm>
            <a:off x="7638370" y="5238436"/>
            <a:ext cx="828675" cy="904875"/>
          </a:xfrm>
          <a:prstGeom prst="rect">
            <a:avLst/>
          </a:prstGeom>
        </p:spPr>
      </p:pic>
      <p:grpSp>
        <p:nvGrpSpPr>
          <p:cNvPr id="12" name="그룹 11"/>
          <p:cNvGrpSpPr/>
          <p:nvPr/>
        </p:nvGrpSpPr>
        <p:grpSpPr>
          <a:xfrm>
            <a:off x="5961487" y="5238436"/>
            <a:ext cx="1276350" cy="971550"/>
            <a:chOff x="3779071" y="4436582"/>
            <a:chExt cx="1276350" cy="971550"/>
          </a:xfrm>
        </p:grpSpPr>
        <p:pic>
          <p:nvPicPr>
            <p:cNvPr id="14" name="그림 13">
              <a:extLst>
                <a:ext uri="{FF2B5EF4-FFF2-40B4-BE49-F238E27FC236}">
                  <a16:creationId xmlns:a16="http://schemas.microsoft.com/office/drawing/2014/main" id="{5906B7FF-5A2C-4FB6-9655-9FB265E718A4}"/>
                </a:ext>
              </a:extLst>
            </p:cNvPr>
            <p:cNvPicPr>
              <a:picLocks noChangeAspect="1"/>
            </p:cNvPicPr>
            <p:nvPr/>
          </p:nvPicPr>
          <p:blipFill>
            <a:blip r:embed="rId7"/>
            <a:stretch>
              <a:fillRect/>
            </a:stretch>
          </p:blipFill>
          <p:spPr>
            <a:xfrm>
              <a:off x="3779071" y="4436582"/>
              <a:ext cx="1276350" cy="971550"/>
            </a:xfrm>
            <a:prstGeom prst="rect">
              <a:avLst/>
            </a:prstGeom>
          </p:spPr>
        </p:pic>
        <p:sp>
          <p:nvSpPr>
            <p:cNvPr id="15" name="직사각형 14">
              <a:extLst>
                <a:ext uri="{FF2B5EF4-FFF2-40B4-BE49-F238E27FC236}">
                  <a16:creationId xmlns:a16="http://schemas.microsoft.com/office/drawing/2014/main" id="{7D571965-A166-4A9B-8CC2-671CCB234B0F}"/>
                </a:ext>
              </a:extLst>
            </p:cNvPr>
            <p:cNvSpPr/>
            <p:nvPr/>
          </p:nvSpPr>
          <p:spPr>
            <a:xfrm>
              <a:off x="4237488" y="4700734"/>
              <a:ext cx="811547" cy="222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0" name="오디오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16033417"/>
      </p:ext>
    </p:extLst>
  </p:cSld>
  <p:clrMapOvr>
    <a:masterClrMapping/>
  </p:clrMapOvr>
  <mc:AlternateContent xmlns:mc="http://schemas.openxmlformats.org/markup-compatibility/2006" xmlns:p14="http://schemas.microsoft.com/office/powerpoint/2010/main">
    <mc:Choice Requires="p14">
      <p:transition spd="slow" p14:dur="2000" advTm="10781"/>
    </mc:Choice>
    <mc:Fallback xmlns="">
      <p:transition spd="slow" advTm="10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C94CDE-DBA2-4D90-A8D9-B188C0BA6DDA}"/>
              </a:ext>
            </a:extLst>
          </p:cNvPr>
          <p:cNvSpPr>
            <a:spLocks noGrp="1"/>
          </p:cNvSpPr>
          <p:nvPr>
            <p:ph type="title"/>
          </p:nvPr>
        </p:nvSpPr>
        <p:spPr>
          <a:xfrm>
            <a:off x="2209800" y="365126"/>
            <a:ext cx="9982200" cy="1266264"/>
          </a:xfrm>
        </p:spPr>
        <p:txBody>
          <a:bodyPr>
            <a:normAutofit/>
          </a:bodyPr>
          <a:lstStyle/>
          <a:p>
            <a:r>
              <a:rPr lang="en-US" altLang="ko-KR" sz="3600" dirty="0"/>
              <a:t>Preparing Data1</a:t>
            </a:r>
            <a:br>
              <a:rPr lang="en-US" altLang="ko-KR" sz="3600" dirty="0"/>
            </a:br>
            <a:r>
              <a:rPr lang="ko-KR" altLang="en-US" sz="3600" dirty="0">
                <a:solidFill>
                  <a:schemeClr val="tx1">
                    <a:lumMod val="50000"/>
                    <a:lumOff val="50000"/>
                  </a:schemeClr>
                </a:solidFill>
              </a:rPr>
              <a:t>데이터 준비</a:t>
            </a:r>
            <a:r>
              <a:rPr lang="en-US" altLang="ko-KR" sz="3600" dirty="0">
                <a:solidFill>
                  <a:schemeClr val="tx1">
                    <a:lumMod val="50000"/>
                    <a:lumOff val="50000"/>
                  </a:schemeClr>
                </a:solidFill>
              </a:rPr>
              <a:t>1</a:t>
            </a:r>
            <a:endParaRPr lang="ko-KR" altLang="en-US" sz="4800" dirty="0"/>
          </a:p>
        </p:txBody>
      </p:sp>
      <p:sp>
        <p:nvSpPr>
          <p:cNvPr id="3" name="내용 개체 틀 2">
            <a:extLst>
              <a:ext uri="{FF2B5EF4-FFF2-40B4-BE49-F238E27FC236}">
                <a16:creationId xmlns:a16="http://schemas.microsoft.com/office/drawing/2014/main" id="{2C57AB4C-6EFB-40B5-98F5-860BFA67E624}"/>
              </a:ext>
            </a:extLst>
          </p:cNvPr>
          <p:cNvSpPr>
            <a:spLocks noGrp="1"/>
          </p:cNvSpPr>
          <p:nvPr>
            <p:ph idx="1"/>
          </p:nvPr>
        </p:nvSpPr>
        <p:spPr>
          <a:xfrm>
            <a:off x="2209800" y="1825624"/>
            <a:ext cx="9144000" cy="1707102"/>
          </a:xfrm>
        </p:spPr>
        <p:txBody>
          <a:bodyPr>
            <a:normAutofit/>
          </a:bodyPr>
          <a:lstStyle/>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Write your handwriting.</a:t>
            </a:r>
          </a:p>
          <a:p>
            <a:pPr>
              <a:lnSpc>
                <a:spcPct val="100000"/>
              </a:lnSpc>
              <a:spcBef>
                <a:spcPts val="0"/>
              </a:spcBef>
            </a:pPr>
            <a:r>
              <a:rPr lang="en-US" altLang="ko-KR" sz="2000" dirty="0">
                <a:solidFill>
                  <a:srgbClr val="FF0000"/>
                </a:solidFill>
                <a:latin typeface="나눔스퀘어" panose="020B0600000101010101" pitchFamily="50" charset="-127"/>
                <a:ea typeface="나눔스퀘어" panose="020B0600000101010101" pitchFamily="50" charset="-127"/>
              </a:rPr>
              <a:t>Make it 28 x 28 size.</a:t>
            </a:r>
          </a:p>
          <a:p>
            <a:pPr>
              <a:lnSpc>
                <a:spcPct val="100000"/>
              </a:lnSpc>
              <a:spcBef>
                <a:spcPts val="0"/>
              </a:spcBef>
            </a:pPr>
            <a:endPar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손글씨를</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적어줍니다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ko-KR" altLang="en-US" sz="2000" dirty="0">
                <a:latin typeface="나눔스퀘어" panose="020B0600000101010101" pitchFamily="50" charset="-127"/>
                <a:ea typeface="나눔스퀘어" panose="020B0600000101010101" pitchFamily="50" charset="-127"/>
              </a:rPr>
              <a:t>다시 크기조정에 들어가서 </a:t>
            </a:r>
            <a:r>
              <a:rPr lang="en-US" altLang="ko-KR" sz="2000" dirty="0">
                <a:solidFill>
                  <a:srgbClr val="FF0000"/>
                </a:solidFill>
                <a:latin typeface="나눔스퀘어" panose="020B0600000101010101" pitchFamily="50" charset="-127"/>
                <a:ea typeface="나눔스퀘어" panose="020B0600000101010101" pitchFamily="50" charset="-127"/>
              </a:rPr>
              <a:t>28 x 28 </a:t>
            </a:r>
            <a:r>
              <a:rPr lang="ko-KR" altLang="en-US" sz="2000" dirty="0">
                <a:latin typeface="나눔스퀘어" panose="020B0600000101010101" pitchFamily="50" charset="-127"/>
                <a:ea typeface="나눔스퀘어" panose="020B0600000101010101" pitchFamily="50" charset="-127"/>
              </a:rPr>
              <a:t>크기로 만들어 줍니다</a:t>
            </a:r>
            <a:r>
              <a:rPr lang="en-US" altLang="ko-KR" sz="2000" dirty="0">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2000" dirty="0">
              <a:latin typeface="나눔스퀘어" panose="020B0600000101010101" pitchFamily="50" charset="-127"/>
              <a:ea typeface="나눔스퀘어" panose="020B0600000101010101" pitchFamily="50" charset="-127"/>
            </a:endParaRPr>
          </a:p>
          <a:p>
            <a:pPr>
              <a:lnSpc>
                <a:spcPct val="100000"/>
              </a:lnSpc>
              <a:spcBef>
                <a:spcPts val="0"/>
              </a:spcBef>
            </a:pPr>
            <a:endParaRPr lang="ko-KR" altLang="en-US" sz="2000" dirty="0">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92D94BBC-CCFB-4968-97CE-3EF300CCA0DD}"/>
              </a:ext>
            </a:extLst>
          </p:cNvPr>
          <p:cNvSpPr>
            <a:spLocks noGrp="1"/>
          </p:cNvSpPr>
          <p:nvPr>
            <p:ph type="sldNum" sz="quarter" idx="4"/>
          </p:nvPr>
        </p:nvSpPr>
        <p:spPr/>
        <p:txBody>
          <a:bodyPr/>
          <a:lstStyle/>
          <a:p>
            <a:fld id="{B9154E3B-2790-45AB-9A85-320C4C8F03EA}" type="slidenum">
              <a:rPr lang="ko-KR" altLang="en-US" smtClean="0"/>
              <a:t>5</a:t>
            </a:fld>
            <a:endParaRPr lang="ko-KR" altLang="en-US" dirty="0"/>
          </a:p>
        </p:txBody>
      </p:sp>
      <p:grpSp>
        <p:nvGrpSpPr>
          <p:cNvPr id="13" name="그룹 12">
            <a:extLst>
              <a:ext uri="{FF2B5EF4-FFF2-40B4-BE49-F238E27FC236}">
                <a16:creationId xmlns:a16="http://schemas.microsoft.com/office/drawing/2014/main" id="{87EBA69F-017D-4D87-A469-042585C515E3}"/>
              </a:ext>
            </a:extLst>
          </p:cNvPr>
          <p:cNvGrpSpPr/>
          <p:nvPr/>
        </p:nvGrpSpPr>
        <p:grpSpPr>
          <a:xfrm>
            <a:off x="4556441" y="3602868"/>
            <a:ext cx="4520704" cy="2694497"/>
            <a:chOff x="4771067" y="4427551"/>
            <a:chExt cx="4520704" cy="2065323"/>
          </a:xfrm>
        </p:grpSpPr>
        <p:pic>
          <p:nvPicPr>
            <p:cNvPr id="14" name="그림 13">
              <a:extLst>
                <a:ext uri="{FF2B5EF4-FFF2-40B4-BE49-F238E27FC236}">
                  <a16:creationId xmlns:a16="http://schemas.microsoft.com/office/drawing/2014/main" id="{583B4921-5A0A-432C-AC04-AB7A9BDB21CE}"/>
                </a:ext>
              </a:extLst>
            </p:cNvPr>
            <p:cNvPicPr>
              <a:picLocks noChangeAspect="1"/>
            </p:cNvPicPr>
            <p:nvPr/>
          </p:nvPicPr>
          <p:blipFill>
            <a:blip r:embed="rId5"/>
            <a:stretch>
              <a:fillRect/>
            </a:stretch>
          </p:blipFill>
          <p:spPr>
            <a:xfrm>
              <a:off x="4771067" y="4778581"/>
              <a:ext cx="1276350" cy="971550"/>
            </a:xfrm>
            <a:prstGeom prst="rect">
              <a:avLst/>
            </a:prstGeom>
          </p:spPr>
        </p:pic>
        <p:sp>
          <p:nvSpPr>
            <p:cNvPr id="15" name="직사각형 14">
              <a:extLst>
                <a:ext uri="{FF2B5EF4-FFF2-40B4-BE49-F238E27FC236}">
                  <a16:creationId xmlns:a16="http://schemas.microsoft.com/office/drawing/2014/main" id="{4F895F17-A60E-48AA-8CAD-3318971AECC8}"/>
                </a:ext>
              </a:extLst>
            </p:cNvPr>
            <p:cNvSpPr/>
            <p:nvPr/>
          </p:nvSpPr>
          <p:spPr>
            <a:xfrm>
              <a:off x="5235870" y="5074835"/>
              <a:ext cx="811547" cy="243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5">
              <a:extLst>
                <a:ext uri="{FF2B5EF4-FFF2-40B4-BE49-F238E27FC236}">
                  <a16:creationId xmlns:a16="http://schemas.microsoft.com/office/drawing/2014/main" id="{F9BFAF8D-2538-4891-9F3D-9C6C524912BA}"/>
                </a:ext>
              </a:extLst>
            </p:cNvPr>
            <p:cNvPicPr>
              <a:picLocks noChangeAspect="1"/>
            </p:cNvPicPr>
            <p:nvPr/>
          </p:nvPicPr>
          <p:blipFill>
            <a:blip r:embed="rId6"/>
            <a:stretch>
              <a:fillRect/>
            </a:stretch>
          </p:blipFill>
          <p:spPr>
            <a:xfrm>
              <a:off x="6758121" y="4427551"/>
              <a:ext cx="2533650" cy="2065323"/>
            </a:xfrm>
            <a:prstGeom prst="rect">
              <a:avLst/>
            </a:prstGeom>
          </p:spPr>
        </p:pic>
        <p:sp>
          <p:nvSpPr>
            <p:cNvPr id="17" name="직사각형 16">
              <a:extLst>
                <a:ext uri="{FF2B5EF4-FFF2-40B4-BE49-F238E27FC236}">
                  <a16:creationId xmlns:a16="http://schemas.microsoft.com/office/drawing/2014/main" id="{756E9055-1522-4066-BD34-EAC474CF79FA}"/>
                </a:ext>
              </a:extLst>
            </p:cNvPr>
            <p:cNvSpPr/>
            <p:nvPr/>
          </p:nvSpPr>
          <p:spPr>
            <a:xfrm>
              <a:off x="8461875" y="4915499"/>
              <a:ext cx="589846" cy="135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DFF3E7A2-FA0E-4C22-BD32-EA6068C064B5}"/>
                </a:ext>
              </a:extLst>
            </p:cNvPr>
            <p:cNvSpPr/>
            <p:nvPr/>
          </p:nvSpPr>
          <p:spPr>
            <a:xfrm>
              <a:off x="8461875" y="5128596"/>
              <a:ext cx="589846" cy="135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id="{0A040ECB-AEF2-4EC1-8F48-E23BDB0A019A}"/>
                </a:ext>
              </a:extLst>
            </p:cNvPr>
            <p:cNvSpPr/>
            <p:nvPr/>
          </p:nvSpPr>
          <p:spPr>
            <a:xfrm>
              <a:off x="6995199" y="5340640"/>
              <a:ext cx="1377013" cy="95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9E1F23C7-557D-41F3-8C01-E3C6F0D6BF8C}"/>
              </a:ext>
            </a:extLst>
          </p:cNvPr>
          <p:cNvPicPr>
            <a:picLocks noChangeAspect="1"/>
          </p:cNvPicPr>
          <p:nvPr/>
        </p:nvPicPr>
        <p:blipFill>
          <a:blip r:embed="rId7"/>
          <a:stretch>
            <a:fillRect/>
          </a:stretch>
        </p:blipFill>
        <p:spPr>
          <a:xfrm>
            <a:off x="1927541" y="3532726"/>
            <a:ext cx="2628900" cy="2667000"/>
          </a:xfrm>
          <a:prstGeom prst="rect">
            <a:avLst/>
          </a:prstGeom>
        </p:spPr>
      </p:pic>
      <p:pic>
        <p:nvPicPr>
          <p:cNvPr id="20" name="그림 19">
            <a:extLst>
              <a:ext uri="{FF2B5EF4-FFF2-40B4-BE49-F238E27FC236}">
                <a16:creationId xmlns:a16="http://schemas.microsoft.com/office/drawing/2014/main" id="{B727215E-4E7A-4D25-A608-A61370A02713}"/>
              </a:ext>
            </a:extLst>
          </p:cNvPr>
          <p:cNvPicPr>
            <a:picLocks noChangeAspect="1"/>
          </p:cNvPicPr>
          <p:nvPr/>
        </p:nvPicPr>
        <p:blipFill>
          <a:blip r:embed="rId8"/>
          <a:stretch>
            <a:fillRect/>
          </a:stretch>
        </p:blipFill>
        <p:spPr>
          <a:xfrm>
            <a:off x="9432372" y="3668536"/>
            <a:ext cx="2352675" cy="2647950"/>
          </a:xfrm>
          <a:prstGeom prst="rect">
            <a:avLst/>
          </a:prstGeom>
        </p:spPr>
      </p:pic>
      <p:pic>
        <p:nvPicPr>
          <p:cNvPr id="5" name="오디오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79549033"/>
      </p:ext>
    </p:extLst>
  </p:cSld>
  <p:clrMapOvr>
    <a:masterClrMapping/>
  </p:clrMapOvr>
  <mc:AlternateContent xmlns:mc="http://schemas.openxmlformats.org/markup-compatibility/2006" xmlns:p14="http://schemas.microsoft.com/office/powerpoint/2010/main">
    <mc:Choice Requires="p14">
      <p:transition spd="slow" p14:dur="2000" advTm="7018"/>
    </mc:Choice>
    <mc:Fallback xmlns="">
      <p:transition spd="slow" advTm="7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72DAF4-30F1-48AB-ACE4-E2F982CCE1E7}"/>
              </a:ext>
            </a:extLst>
          </p:cNvPr>
          <p:cNvSpPr>
            <a:spLocks noGrp="1"/>
          </p:cNvSpPr>
          <p:nvPr>
            <p:ph type="title"/>
          </p:nvPr>
        </p:nvSpPr>
        <p:spPr>
          <a:xfrm>
            <a:off x="2209800" y="365126"/>
            <a:ext cx="9982200" cy="1266264"/>
          </a:xfrm>
        </p:spPr>
        <p:txBody>
          <a:bodyPr>
            <a:normAutofit/>
          </a:bodyPr>
          <a:lstStyle/>
          <a:p>
            <a:r>
              <a:rPr lang="en-US" altLang="ko-KR" sz="3600" dirty="0"/>
              <a:t>Preparing Data1</a:t>
            </a:r>
            <a:br>
              <a:rPr lang="en-US" altLang="ko-KR" sz="3600" dirty="0"/>
            </a:br>
            <a:r>
              <a:rPr lang="ko-KR" altLang="en-US" sz="3600" dirty="0">
                <a:solidFill>
                  <a:schemeClr val="tx1">
                    <a:lumMod val="50000"/>
                    <a:lumOff val="50000"/>
                  </a:schemeClr>
                </a:solidFill>
              </a:rPr>
              <a:t>데이터 준비</a:t>
            </a:r>
            <a:r>
              <a:rPr lang="en-US" altLang="ko-KR" sz="3600" dirty="0">
                <a:solidFill>
                  <a:schemeClr val="tx1">
                    <a:lumMod val="50000"/>
                    <a:lumOff val="50000"/>
                  </a:schemeClr>
                </a:solidFill>
              </a:rPr>
              <a:t>1</a:t>
            </a:r>
            <a:endParaRPr lang="ko-KR" altLang="en-US" dirty="0"/>
          </a:p>
        </p:txBody>
      </p:sp>
      <p:sp>
        <p:nvSpPr>
          <p:cNvPr id="3" name="내용 개체 틀 2">
            <a:extLst>
              <a:ext uri="{FF2B5EF4-FFF2-40B4-BE49-F238E27FC236}">
                <a16:creationId xmlns:a16="http://schemas.microsoft.com/office/drawing/2014/main" id="{9A47A366-2D75-4C16-8600-77C6A879E3A5}"/>
              </a:ext>
            </a:extLst>
          </p:cNvPr>
          <p:cNvSpPr>
            <a:spLocks noGrp="1"/>
          </p:cNvSpPr>
          <p:nvPr>
            <p:ph idx="1"/>
          </p:nvPr>
        </p:nvSpPr>
        <p:spPr>
          <a:xfrm>
            <a:off x="2209800" y="1825625"/>
            <a:ext cx="9341734" cy="4515798"/>
          </a:xfrm>
        </p:spPr>
        <p:txBody>
          <a:bodyPr>
            <a:normAutofit/>
          </a:bodyPr>
          <a:lstStyle/>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Save resized handwriting in </a:t>
            </a:r>
            <a:r>
              <a:rPr lang="en-US" altLang="ko-KR" sz="2000" dirty="0">
                <a:solidFill>
                  <a:srgbClr val="FF0000"/>
                </a:solidFill>
                <a:latin typeface="나눔스퀘어" panose="020B0600000101010101" pitchFamily="50" charset="-127"/>
                <a:ea typeface="나눔스퀘어" panose="020B0600000101010101" pitchFamily="50" charset="-127"/>
              </a:rPr>
              <a:t>PNG</a:t>
            </a:r>
            <a:r>
              <a:rPr lang="en-US" altLang="ko-KR" sz="2000" dirty="0">
                <a:latin typeface="나눔스퀘어" panose="020B0600000101010101" pitchFamily="50" charset="-127"/>
                <a:ea typeface="나눔스퀘어" panose="020B0600000101010101" pitchFamily="50" charset="-127"/>
              </a:rPr>
              <a:t> file format. (File → Save As → Picture in PNG)</a:t>
            </a:r>
          </a:p>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The Python library makes it easy to read and decode image files with common formats such as PNG.</a:t>
            </a:r>
          </a:p>
          <a:p>
            <a:pPr>
              <a:lnSpc>
                <a:spcPct val="100000"/>
              </a:lnSpc>
              <a:spcBef>
                <a:spcPts val="0"/>
              </a:spcBef>
            </a:pPr>
            <a:endParaRPr lang="en-US" altLang="ko-KR" sz="2000" dirty="0">
              <a:latin typeface="나눔스퀘어" panose="020B0600000101010101" pitchFamily="50" charset="-127"/>
              <a:ea typeface="나눔스퀘어" panose="020B0600000101010101" pitchFamily="50" charset="-127"/>
            </a:endParaRP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변환한 손 글씨를 </a:t>
            </a:r>
            <a:r>
              <a:rPr lang="en-US" altLang="ko-KR" sz="2000" dirty="0">
                <a:solidFill>
                  <a:srgbClr val="FF0000"/>
                </a:solidFill>
                <a:latin typeface="나눔스퀘어" panose="020B0600000101010101" pitchFamily="50" charset="-127"/>
                <a:ea typeface="나눔스퀘어" panose="020B0600000101010101" pitchFamily="50" charset="-127"/>
              </a:rPr>
              <a:t>PNG</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파일</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형식으로 저장을 합니다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파일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다른 이름으로 저장</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 PNG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그림</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파이썬</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라이브러리를 이용하면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PNG</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등 일반적인 포맷을 가지는 이미지 파일을 어렵지 않게 읽어와서 </a:t>
            </a: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디코딩을</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할 수 있습니다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ko-KR" altLang="en-US" sz="2000" dirty="0">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535AB3C6-8BCE-4095-84B5-23624798BE47}"/>
              </a:ext>
            </a:extLst>
          </p:cNvPr>
          <p:cNvSpPr>
            <a:spLocks noGrp="1"/>
          </p:cNvSpPr>
          <p:nvPr>
            <p:ph type="sldNum" sz="quarter" idx="4"/>
          </p:nvPr>
        </p:nvSpPr>
        <p:spPr/>
        <p:txBody>
          <a:bodyPr/>
          <a:lstStyle/>
          <a:p>
            <a:fld id="{B9154E3B-2790-45AB-9A85-320C4C8F03EA}" type="slidenum">
              <a:rPr lang="ko-KR" altLang="en-US" smtClean="0"/>
              <a:t>6</a:t>
            </a:fld>
            <a:endParaRPr lang="ko-KR" altLang="en-US"/>
          </a:p>
        </p:txBody>
      </p:sp>
      <p:pic>
        <p:nvPicPr>
          <p:cNvPr id="6" name="오디오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07956260"/>
      </p:ext>
    </p:extLst>
  </p:cSld>
  <p:clrMapOvr>
    <a:masterClrMapping/>
  </p:clrMapOvr>
  <mc:AlternateContent xmlns:mc="http://schemas.openxmlformats.org/markup-compatibility/2006" xmlns:p14="http://schemas.microsoft.com/office/powerpoint/2010/main">
    <mc:Choice Requires="p14">
      <p:transition spd="slow" p14:dur="2000" advTm="15843"/>
    </mc:Choice>
    <mc:Fallback xmlns="">
      <p:transition spd="slow" advTm="15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C94CDE-DBA2-4D90-A8D9-B188C0BA6DDA}"/>
              </a:ext>
            </a:extLst>
          </p:cNvPr>
          <p:cNvSpPr>
            <a:spLocks noGrp="1"/>
          </p:cNvSpPr>
          <p:nvPr>
            <p:ph type="title"/>
          </p:nvPr>
        </p:nvSpPr>
        <p:spPr>
          <a:xfrm>
            <a:off x="2209800" y="365126"/>
            <a:ext cx="9982200" cy="1266264"/>
          </a:xfrm>
        </p:spPr>
        <p:txBody>
          <a:bodyPr>
            <a:normAutofit/>
          </a:bodyPr>
          <a:lstStyle/>
          <a:p>
            <a:r>
              <a:rPr lang="en-US" altLang="ko-KR" sz="3600" dirty="0"/>
              <a:t>Preparing Data2</a:t>
            </a:r>
            <a:br>
              <a:rPr lang="en-US" altLang="ko-KR" sz="3600" dirty="0"/>
            </a:br>
            <a:r>
              <a:rPr lang="ko-KR" altLang="en-US" sz="3600" dirty="0">
                <a:solidFill>
                  <a:schemeClr val="tx1">
                    <a:lumMod val="50000"/>
                    <a:lumOff val="50000"/>
                  </a:schemeClr>
                </a:solidFill>
              </a:rPr>
              <a:t>데이터 준비</a:t>
            </a:r>
            <a:r>
              <a:rPr lang="en-US" altLang="ko-KR" sz="3600" dirty="0">
                <a:solidFill>
                  <a:schemeClr val="tx1">
                    <a:lumMod val="50000"/>
                    <a:lumOff val="50000"/>
                  </a:schemeClr>
                </a:solidFill>
              </a:rPr>
              <a:t>2</a:t>
            </a:r>
            <a:endParaRPr lang="ko-KR" altLang="en-US" sz="4800" dirty="0"/>
          </a:p>
        </p:txBody>
      </p:sp>
      <p:sp>
        <p:nvSpPr>
          <p:cNvPr id="3" name="내용 개체 틀 2">
            <a:extLst>
              <a:ext uri="{FF2B5EF4-FFF2-40B4-BE49-F238E27FC236}">
                <a16:creationId xmlns:a16="http://schemas.microsoft.com/office/drawing/2014/main" id="{2C57AB4C-6EFB-40B5-98F5-860BFA67E624}"/>
              </a:ext>
            </a:extLst>
          </p:cNvPr>
          <p:cNvSpPr>
            <a:spLocks noGrp="1"/>
          </p:cNvSpPr>
          <p:nvPr>
            <p:ph idx="1"/>
          </p:nvPr>
        </p:nvSpPr>
        <p:spPr/>
        <p:txBody>
          <a:bodyPr>
            <a:normAutofit/>
          </a:bodyPr>
          <a:lstStyle/>
          <a:p>
            <a:r>
              <a:rPr lang="en-US" altLang="ko-KR" sz="2400" dirty="0"/>
              <a:t>Write down your student ID number on a large sheet of paper using a thick pen on A4 paper.</a:t>
            </a:r>
          </a:p>
          <a:p>
            <a:r>
              <a:rPr lang="en-US" altLang="ko-KR" sz="2400" dirty="0">
                <a:solidFill>
                  <a:schemeClr val="tx1">
                    <a:lumMod val="50000"/>
                    <a:lumOff val="50000"/>
                  </a:schemeClr>
                </a:solidFill>
              </a:rPr>
              <a:t>A4</a:t>
            </a:r>
            <a:r>
              <a:rPr lang="ko-KR" altLang="en-US" sz="2400" dirty="0">
                <a:solidFill>
                  <a:schemeClr val="tx1">
                    <a:lumMod val="50000"/>
                    <a:lumOff val="50000"/>
                  </a:schemeClr>
                </a:solidFill>
              </a:rPr>
              <a:t> 용지위에 굵은 펜으로</a:t>
            </a:r>
            <a:r>
              <a:rPr lang="en-US" altLang="ko-KR" sz="2400" dirty="0">
                <a:solidFill>
                  <a:schemeClr val="tx1">
                    <a:lumMod val="50000"/>
                    <a:lumOff val="50000"/>
                  </a:schemeClr>
                </a:solidFill>
              </a:rPr>
              <a:t> </a:t>
            </a:r>
            <a:r>
              <a:rPr lang="ko-KR" altLang="en-US" sz="2400" dirty="0">
                <a:solidFill>
                  <a:schemeClr val="tx1">
                    <a:lumMod val="50000"/>
                    <a:lumOff val="50000"/>
                  </a:schemeClr>
                </a:solidFill>
              </a:rPr>
              <a:t>학번을 적습니다</a:t>
            </a:r>
            <a:r>
              <a:rPr lang="en-US" altLang="ko-KR" sz="2400" dirty="0">
                <a:solidFill>
                  <a:schemeClr val="tx1">
                    <a:lumMod val="50000"/>
                    <a:lumOff val="50000"/>
                  </a:schemeClr>
                </a:solidFill>
              </a:rPr>
              <a:t>.</a:t>
            </a:r>
          </a:p>
        </p:txBody>
      </p:sp>
      <p:sp>
        <p:nvSpPr>
          <p:cNvPr id="4" name="슬라이드 번호 개체 틀 3">
            <a:extLst>
              <a:ext uri="{FF2B5EF4-FFF2-40B4-BE49-F238E27FC236}">
                <a16:creationId xmlns:a16="http://schemas.microsoft.com/office/drawing/2014/main" id="{92D94BBC-CCFB-4968-97CE-3EF300CCA0DD}"/>
              </a:ext>
            </a:extLst>
          </p:cNvPr>
          <p:cNvSpPr>
            <a:spLocks noGrp="1"/>
          </p:cNvSpPr>
          <p:nvPr>
            <p:ph type="sldNum" sz="quarter" idx="4"/>
          </p:nvPr>
        </p:nvSpPr>
        <p:spPr/>
        <p:txBody>
          <a:bodyPr/>
          <a:lstStyle/>
          <a:p>
            <a:fld id="{B9154E3B-2790-45AB-9A85-320C4C8F03EA}" type="slidenum">
              <a:rPr lang="ko-KR" altLang="en-US" smtClean="0"/>
              <a:t>7</a:t>
            </a:fld>
            <a:endParaRPr lang="ko-KR" altLang="en-US"/>
          </a:p>
        </p:txBody>
      </p:sp>
      <p:pic>
        <p:nvPicPr>
          <p:cNvPr id="6" name="그림 5">
            <a:extLst>
              <a:ext uri="{FF2B5EF4-FFF2-40B4-BE49-F238E27FC236}">
                <a16:creationId xmlns:a16="http://schemas.microsoft.com/office/drawing/2014/main" id="{436FDADA-32AF-47C8-B89B-9001C4DF764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739217" y="3332163"/>
            <a:ext cx="4085165" cy="3063874"/>
          </a:xfrm>
          <a:prstGeom prst="rect">
            <a:avLst/>
          </a:prstGeom>
        </p:spPr>
      </p:pic>
      <p:pic>
        <p:nvPicPr>
          <p:cNvPr id="5" name="오디오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58597299"/>
      </p:ext>
    </p:extLst>
  </p:cSld>
  <p:clrMapOvr>
    <a:masterClrMapping/>
  </p:clrMapOvr>
  <mc:AlternateContent xmlns:mc="http://schemas.openxmlformats.org/markup-compatibility/2006" xmlns:p14="http://schemas.microsoft.com/office/powerpoint/2010/main">
    <mc:Choice Requires="p14">
      <p:transition spd="slow" p14:dur="2000" advTm="5583"/>
    </mc:Choice>
    <mc:Fallback xmlns="">
      <p:transition spd="slow" advTm="5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826E5-7A84-41EB-9A61-552CEBDE1E01}"/>
              </a:ext>
            </a:extLst>
          </p:cNvPr>
          <p:cNvSpPr>
            <a:spLocks noGrp="1"/>
          </p:cNvSpPr>
          <p:nvPr>
            <p:ph type="title"/>
          </p:nvPr>
        </p:nvSpPr>
        <p:spPr>
          <a:xfrm>
            <a:off x="2209800" y="365126"/>
            <a:ext cx="9982200" cy="1266264"/>
          </a:xfrm>
        </p:spPr>
        <p:txBody>
          <a:bodyPr>
            <a:normAutofit/>
          </a:bodyPr>
          <a:lstStyle/>
          <a:p>
            <a:r>
              <a:rPr lang="en-US" altLang="ko-KR" sz="3600" dirty="0"/>
              <a:t>Preparing Data2</a:t>
            </a:r>
            <a:br>
              <a:rPr lang="en-US" altLang="ko-KR" sz="3600" dirty="0"/>
            </a:br>
            <a:r>
              <a:rPr lang="ko-KR" altLang="en-US" sz="3600" dirty="0">
                <a:solidFill>
                  <a:schemeClr val="tx1">
                    <a:lumMod val="50000"/>
                    <a:lumOff val="50000"/>
                  </a:schemeClr>
                </a:solidFill>
              </a:rPr>
              <a:t>데이터 준비</a:t>
            </a:r>
            <a:r>
              <a:rPr lang="en-US" altLang="ko-KR" sz="3600" dirty="0">
                <a:solidFill>
                  <a:schemeClr val="tx1">
                    <a:lumMod val="50000"/>
                    <a:lumOff val="50000"/>
                  </a:schemeClr>
                </a:solidFill>
              </a:rPr>
              <a:t>2</a:t>
            </a:r>
            <a:endParaRPr lang="ko-KR" altLang="en-US" sz="5400" dirty="0"/>
          </a:p>
        </p:txBody>
      </p:sp>
      <p:sp>
        <p:nvSpPr>
          <p:cNvPr id="4" name="슬라이드 번호 개체 틀 3">
            <a:extLst>
              <a:ext uri="{FF2B5EF4-FFF2-40B4-BE49-F238E27FC236}">
                <a16:creationId xmlns:a16="http://schemas.microsoft.com/office/drawing/2014/main" id="{7EBE9F34-6BAC-4AA2-B035-C240C06AD83D}"/>
              </a:ext>
            </a:extLst>
          </p:cNvPr>
          <p:cNvSpPr>
            <a:spLocks noGrp="1"/>
          </p:cNvSpPr>
          <p:nvPr>
            <p:ph type="sldNum" sz="quarter" idx="4"/>
          </p:nvPr>
        </p:nvSpPr>
        <p:spPr/>
        <p:txBody>
          <a:bodyPr/>
          <a:lstStyle/>
          <a:p>
            <a:fld id="{B9154E3B-2790-45AB-9A85-320C4C8F03EA}" type="slidenum">
              <a:rPr lang="ko-KR" altLang="en-US" smtClean="0"/>
              <a:t>8</a:t>
            </a:fld>
            <a:endParaRPr lang="ko-KR" altLang="en-US"/>
          </a:p>
        </p:txBody>
      </p:sp>
      <p:sp>
        <p:nvSpPr>
          <p:cNvPr id="11" name="내용 개체 틀 10">
            <a:extLst>
              <a:ext uri="{FF2B5EF4-FFF2-40B4-BE49-F238E27FC236}">
                <a16:creationId xmlns:a16="http://schemas.microsoft.com/office/drawing/2014/main" id="{86CEC98E-64EF-46EC-A95B-50C1A2E26537}"/>
              </a:ext>
            </a:extLst>
          </p:cNvPr>
          <p:cNvSpPr>
            <a:spLocks noGrp="1"/>
          </p:cNvSpPr>
          <p:nvPr>
            <p:ph idx="1"/>
          </p:nvPr>
        </p:nvSpPr>
        <p:spPr>
          <a:xfrm>
            <a:off x="1774231" y="1769622"/>
            <a:ext cx="9982200" cy="4131549"/>
          </a:xfrm>
        </p:spPr>
        <p:txBody>
          <a:bodyPr>
            <a:normAutofit/>
          </a:bodyPr>
          <a:lstStyle/>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Move your images to your computer using your mobile phone camera or scanner.</a:t>
            </a:r>
          </a:p>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Use the Start </a:t>
            </a:r>
            <a:r>
              <a:rPr lang="en-US" altLang="ko-KR" sz="2000" dirty="0">
                <a:latin typeface="나눔스퀘어" panose="020B0600000101010101" pitchFamily="50" charset="-127"/>
                <a:ea typeface="나눔스퀘어" panose="020B0600000101010101" pitchFamily="50" charset="-127"/>
                <a:sym typeface="Wingdings 3" panose="05040102010807070707" pitchFamily="18" charset="2"/>
              </a:rPr>
              <a:t></a:t>
            </a:r>
            <a:r>
              <a:rPr lang="en-US" altLang="ko-KR" sz="2000" dirty="0">
                <a:latin typeface="나눔스퀘어" panose="020B0600000101010101" pitchFamily="50" charset="-127"/>
                <a:ea typeface="나눔스퀘어" panose="020B0600000101010101" pitchFamily="50" charset="-127"/>
              </a:rPr>
              <a:t> window </a:t>
            </a:r>
            <a:r>
              <a:rPr lang="en-US" altLang="ko-KR" sz="2000" dirty="0">
                <a:latin typeface="나눔스퀘어" panose="020B0600000101010101" pitchFamily="50" charset="-127"/>
                <a:ea typeface="나눔스퀘어" panose="020B0600000101010101" pitchFamily="50" charset="-127"/>
                <a:sym typeface="Wingdings 3" panose="05040102010807070707" pitchFamily="18" charset="2"/>
              </a:rPr>
              <a:t></a:t>
            </a:r>
            <a:r>
              <a:rPr lang="en-US" altLang="ko-KR" sz="2000" dirty="0">
                <a:latin typeface="나눔스퀘어" panose="020B0600000101010101" pitchFamily="50" charset="-127"/>
                <a:ea typeface="나눔스퀘어" panose="020B0600000101010101" pitchFamily="50" charset="-127"/>
              </a:rPr>
              <a:t> Programs </a:t>
            </a:r>
            <a:r>
              <a:rPr lang="en-US" altLang="ko-KR" sz="2000" dirty="0">
                <a:latin typeface="나눔스퀘어" panose="020B0600000101010101" pitchFamily="50" charset="-127"/>
                <a:ea typeface="나눔스퀘어" panose="020B0600000101010101" pitchFamily="50" charset="-127"/>
                <a:sym typeface="Wingdings 3" panose="05040102010807070707" pitchFamily="18" charset="2"/>
              </a:rPr>
              <a:t></a:t>
            </a:r>
            <a:r>
              <a:rPr lang="en-US" altLang="ko-KR" sz="2000" dirty="0">
                <a:latin typeface="나눔스퀘어" panose="020B0600000101010101" pitchFamily="50" charset="-127"/>
                <a:ea typeface="나눔스퀘어" panose="020B0600000101010101" pitchFamily="50" charset="-127"/>
              </a:rPr>
              <a:t> Capture tool to sort the letters </a:t>
            </a:r>
            <a:r>
              <a:rPr lang="en-US" altLang="ko-KR" sz="2000" dirty="0">
                <a:solidFill>
                  <a:srgbClr val="FF0000"/>
                </a:solidFill>
                <a:latin typeface="나눔스퀘어" panose="020B0600000101010101" pitchFamily="50" charset="-127"/>
                <a:ea typeface="나눔스퀘어" panose="020B0600000101010101" pitchFamily="50" charset="-127"/>
              </a:rPr>
              <a:t>one by one</a:t>
            </a:r>
            <a:r>
              <a:rPr lang="en-US" altLang="ko-KR" sz="2000" dirty="0">
                <a:latin typeface="나눔스퀘어" panose="020B0600000101010101" pitchFamily="50" charset="-127"/>
                <a:ea typeface="나눔스퀘어" panose="020B0600000101010101" pitchFamily="50" charset="-127"/>
              </a:rPr>
              <a:t>.</a:t>
            </a:r>
          </a:p>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Make a 28 x 28 size of each handwriting using the “Paint”. </a:t>
            </a: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핸드폰 카메라</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혹은 스캐너를 이용해 컴퓨터로 이미지를 옮깁니다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시작</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sym typeface="Wingdings 3" panose="05040102010807070707" pitchFamily="18" charset="2"/>
              </a:rPr>
              <a:t></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window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보조프로그램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sym typeface="Wingdings 3" panose="05040102010807070707" pitchFamily="18" charset="2"/>
              </a:rPr>
              <a:t></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캡쳐 도구를 사용해서 </a:t>
            </a:r>
            <a:r>
              <a:rPr lang="ko-KR" altLang="en-US" sz="2000" dirty="0">
                <a:solidFill>
                  <a:srgbClr val="FF0000"/>
                </a:solidFill>
                <a:latin typeface="나눔스퀘어" panose="020B0600000101010101" pitchFamily="50" charset="-127"/>
                <a:ea typeface="나눔스퀘어" panose="020B0600000101010101" pitchFamily="50" charset="-127"/>
              </a:rPr>
              <a:t>한 글자씩 분류합니다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분류한 각 손 글씨를 </a:t>
            </a: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그림판을</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이용해서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28 x 28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크기로 만듭니다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endPar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endPar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pic>
        <p:nvPicPr>
          <p:cNvPr id="20" name="그림 19">
            <a:extLst>
              <a:ext uri="{FF2B5EF4-FFF2-40B4-BE49-F238E27FC236}">
                <a16:creationId xmlns:a16="http://schemas.microsoft.com/office/drawing/2014/main" id="{C3A10E2D-C040-4E86-A8B9-3217077B1CA4}"/>
              </a:ext>
            </a:extLst>
          </p:cNvPr>
          <p:cNvPicPr>
            <a:picLocks noChangeAspect="1"/>
          </p:cNvPicPr>
          <p:nvPr/>
        </p:nvPicPr>
        <p:blipFill>
          <a:blip r:embed="rId5"/>
          <a:stretch>
            <a:fillRect/>
          </a:stretch>
        </p:blipFill>
        <p:spPr>
          <a:xfrm rot="5400000">
            <a:off x="2513494" y="3281983"/>
            <a:ext cx="2743201" cy="3850033"/>
          </a:xfrm>
          <a:prstGeom prst="rect">
            <a:avLst/>
          </a:prstGeom>
        </p:spPr>
      </p:pic>
      <p:grpSp>
        <p:nvGrpSpPr>
          <p:cNvPr id="6" name="그룹 5">
            <a:extLst>
              <a:ext uri="{FF2B5EF4-FFF2-40B4-BE49-F238E27FC236}">
                <a16:creationId xmlns:a16="http://schemas.microsoft.com/office/drawing/2014/main" id="{BD0663D8-B606-49E7-8374-ABCB8AF61CF6}"/>
              </a:ext>
            </a:extLst>
          </p:cNvPr>
          <p:cNvGrpSpPr/>
          <p:nvPr/>
        </p:nvGrpSpPr>
        <p:grpSpPr>
          <a:xfrm>
            <a:off x="5894755" y="3859750"/>
            <a:ext cx="5134240" cy="2694497"/>
            <a:chOff x="4157531" y="4427551"/>
            <a:chExt cx="5134240" cy="2065323"/>
          </a:xfrm>
        </p:grpSpPr>
        <p:pic>
          <p:nvPicPr>
            <p:cNvPr id="7" name="그림 6">
              <a:extLst>
                <a:ext uri="{FF2B5EF4-FFF2-40B4-BE49-F238E27FC236}">
                  <a16:creationId xmlns:a16="http://schemas.microsoft.com/office/drawing/2014/main" id="{19707F8C-83CD-462F-A14B-3CD5DBFC8359}"/>
                </a:ext>
              </a:extLst>
            </p:cNvPr>
            <p:cNvPicPr>
              <a:picLocks noChangeAspect="1"/>
            </p:cNvPicPr>
            <p:nvPr/>
          </p:nvPicPr>
          <p:blipFill>
            <a:blip r:embed="rId6"/>
            <a:stretch>
              <a:fillRect/>
            </a:stretch>
          </p:blipFill>
          <p:spPr>
            <a:xfrm>
              <a:off x="4157531" y="4819212"/>
              <a:ext cx="1276350" cy="971550"/>
            </a:xfrm>
            <a:prstGeom prst="rect">
              <a:avLst/>
            </a:prstGeom>
          </p:spPr>
        </p:pic>
        <p:sp>
          <p:nvSpPr>
            <p:cNvPr id="8" name="직사각형 7">
              <a:extLst>
                <a:ext uri="{FF2B5EF4-FFF2-40B4-BE49-F238E27FC236}">
                  <a16:creationId xmlns:a16="http://schemas.microsoft.com/office/drawing/2014/main" id="{D394B15C-76F6-41E0-9399-D69C9497850F}"/>
                </a:ext>
              </a:extLst>
            </p:cNvPr>
            <p:cNvSpPr/>
            <p:nvPr/>
          </p:nvSpPr>
          <p:spPr>
            <a:xfrm>
              <a:off x="4622334" y="5088970"/>
              <a:ext cx="811547" cy="243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61988B3D-0932-4B94-994C-14D7E2A3648D}"/>
                </a:ext>
              </a:extLst>
            </p:cNvPr>
            <p:cNvPicPr>
              <a:picLocks noChangeAspect="1"/>
            </p:cNvPicPr>
            <p:nvPr/>
          </p:nvPicPr>
          <p:blipFill>
            <a:blip r:embed="rId7"/>
            <a:stretch>
              <a:fillRect/>
            </a:stretch>
          </p:blipFill>
          <p:spPr>
            <a:xfrm>
              <a:off x="6758121" y="4427551"/>
              <a:ext cx="2533650" cy="2065323"/>
            </a:xfrm>
            <a:prstGeom prst="rect">
              <a:avLst/>
            </a:prstGeom>
          </p:spPr>
        </p:pic>
        <p:sp>
          <p:nvSpPr>
            <p:cNvPr id="10" name="직사각형 9">
              <a:extLst>
                <a:ext uri="{FF2B5EF4-FFF2-40B4-BE49-F238E27FC236}">
                  <a16:creationId xmlns:a16="http://schemas.microsoft.com/office/drawing/2014/main" id="{E4379FEC-FAB0-4C75-876A-4C192B2BE45A}"/>
                </a:ext>
              </a:extLst>
            </p:cNvPr>
            <p:cNvSpPr/>
            <p:nvPr/>
          </p:nvSpPr>
          <p:spPr>
            <a:xfrm>
              <a:off x="8461875" y="4915499"/>
              <a:ext cx="589846" cy="135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id="{AA355FA4-8FB8-4C80-821A-E22C2244C5BC}"/>
                </a:ext>
              </a:extLst>
            </p:cNvPr>
            <p:cNvSpPr/>
            <p:nvPr/>
          </p:nvSpPr>
          <p:spPr>
            <a:xfrm>
              <a:off x="8461875" y="5128596"/>
              <a:ext cx="589846" cy="135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2C900EC3-880F-4999-8527-60EEB57BBD0F}"/>
                </a:ext>
              </a:extLst>
            </p:cNvPr>
            <p:cNvSpPr/>
            <p:nvPr/>
          </p:nvSpPr>
          <p:spPr>
            <a:xfrm>
              <a:off x="6995199" y="5340640"/>
              <a:ext cx="1377013" cy="95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08897388"/>
      </p:ext>
    </p:extLst>
  </p:cSld>
  <p:clrMapOvr>
    <a:masterClrMapping/>
  </p:clrMapOvr>
  <mc:AlternateContent xmlns:mc="http://schemas.openxmlformats.org/markup-compatibility/2006" xmlns:p14="http://schemas.microsoft.com/office/powerpoint/2010/main">
    <mc:Choice Requires="p14">
      <p:transition spd="slow" p14:dur="2000" advTm="16915"/>
    </mc:Choice>
    <mc:Fallback xmlns="">
      <p:transition spd="slow" advTm="16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72DAF4-30F1-48AB-ACE4-E2F982CCE1E7}"/>
              </a:ext>
            </a:extLst>
          </p:cNvPr>
          <p:cNvSpPr>
            <a:spLocks noGrp="1"/>
          </p:cNvSpPr>
          <p:nvPr>
            <p:ph type="title"/>
          </p:nvPr>
        </p:nvSpPr>
        <p:spPr>
          <a:xfrm>
            <a:off x="2209800" y="365126"/>
            <a:ext cx="9982200" cy="1266264"/>
          </a:xfrm>
        </p:spPr>
        <p:txBody>
          <a:bodyPr>
            <a:normAutofit/>
          </a:bodyPr>
          <a:lstStyle/>
          <a:p>
            <a:r>
              <a:rPr lang="en-US" altLang="ko-KR" sz="3600" dirty="0"/>
              <a:t>Preparing Data2</a:t>
            </a:r>
            <a:br>
              <a:rPr lang="en-US" altLang="ko-KR" sz="3600" dirty="0"/>
            </a:br>
            <a:r>
              <a:rPr lang="ko-KR" altLang="en-US" sz="3600" dirty="0">
                <a:solidFill>
                  <a:schemeClr val="tx1">
                    <a:lumMod val="50000"/>
                    <a:lumOff val="50000"/>
                  </a:schemeClr>
                </a:solidFill>
              </a:rPr>
              <a:t>데이터 준비</a:t>
            </a:r>
            <a:r>
              <a:rPr lang="en-US" altLang="ko-KR" sz="3600" dirty="0">
                <a:solidFill>
                  <a:schemeClr val="tx1">
                    <a:lumMod val="50000"/>
                    <a:lumOff val="50000"/>
                  </a:schemeClr>
                </a:solidFill>
              </a:rPr>
              <a:t>2</a:t>
            </a:r>
            <a:endParaRPr lang="ko-KR" altLang="en-US" dirty="0"/>
          </a:p>
        </p:txBody>
      </p:sp>
      <p:sp>
        <p:nvSpPr>
          <p:cNvPr id="3" name="내용 개체 틀 2">
            <a:extLst>
              <a:ext uri="{FF2B5EF4-FFF2-40B4-BE49-F238E27FC236}">
                <a16:creationId xmlns:a16="http://schemas.microsoft.com/office/drawing/2014/main" id="{9A47A366-2D75-4C16-8600-77C6A879E3A5}"/>
              </a:ext>
            </a:extLst>
          </p:cNvPr>
          <p:cNvSpPr>
            <a:spLocks noGrp="1"/>
          </p:cNvSpPr>
          <p:nvPr>
            <p:ph idx="1"/>
          </p:nvPr>
        </p:nvSpPr>
        <p:spPr>
          <a:xfrm>
            <a:off x="1947553" y="1825625"/>
            <a:ext cx="9423832" cy="4570412"/>
          </a:xfrm>
        </p:spPr>
        <p:txBody>
          <a:bodyPr>
            <a:normAutofit/>
          </a:bodyPr>
          <a:lstStyle/>
          <a:p>
            <a:pPr>
              <a:lnSpc>
                <a:spcPct val="100000"/>
              </a:lnSpc>
              <a:spcBef>
                <a:spcPts val="600"/>
              </a:spcBef>
            </a:pPr>
            <a:r>
              <a:rPr lang="en-US" altLang="ko-KR" sz="2000" dirty="0">
                <a:latin typeface="나눔스퀘어" panose="020B0600000101010101" pitchFamily="50" charset="-127"/>
                <a:ea typeface="나눔스퀘어" panose="020B0600000101010101" pitchFamily="50" charset="-127"/>
              </a:rPr>
              <a:t>Save resized handwriting in </a:t>
            </a:r>
            <a:r>
              <a:rPr lang="en-US" altLang="ko-KR" sz="2000" dirty="0">
                <a:solidFill>
                  <a:srgbClr val="FF0000"/>
                </a:solidFill>
                <a:latin typeface="나눔스퀘어" panose="020B0600000101010101" pitchFamily="50" charset="-127"/>
                <a:ea typeface="나눔스퀘어" panose="020B0600000101010101" pitchFamily="50" charset="-127"/>
              </a:rPr>
              <a:t>PNG</a:t>
            </a:r>
            <a:r>
              <a:rPr lang="en-US" altLang="ko-KR" sz="2000" dirty="0">
                <a:latin typeface="나눔스퀘어" panose="020B0600000101010101" pitchFamily="50" charset="-127"/>
                <a:ea typeface="나눔스퀘어" panose="020B0600000101010101" pitchFamily="50" charset="-127"/>
              </a:rPr>
              <a:t> file format. (File → Save As → Picture in PNG)</a:t>
            </a:r>
          </a:p>
          <a:p>
            <a:pPr>
              <a:lnSpc>
                <a:spcPct val="100000"/>
              </a:lnSpc>
              <a:spcBef>
                <a:spcPts val="600"/>
              </a:spcBef>
            </a:pPr>
            <a:r>
              <a:rPr lang="en-US" altLang="ko-KR" sz="2000" dirty="0">
                <a:latin typeface="나눔스퀘어" panose="020B0600000101010101" pitchFamily="50" charset="-127"/>
                <a:ea typeface="나눔스퀘어" panose="020B0600000101010101" pitchFamily="50" charset="-127"/>
              </a:rPr>
              <a:t>The Python library makes it easy to read and decode image files with common formats such as PNG.</a:t>
            </a:r>
          </a:p>
          <a:p>
            <a:pPr>
              <a:lnSpc>
                <a:spcPct val="100000"/>
              </a:lnSpc>
              <a:spcBef>
                <a:spcPts val="60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변환한 손 글씨를 </a:t>
            </a:r>
            <a:r>
              <a:rPr lang="en-US" altLang="ko-KR" sz="2000" dirty="0">
                <a:solidFill>
                  <a:srgbClr val="FF0000"/>
                </a:solidFill>
                <a:latin typeface="나눔스퀘어" panose="020B0600000101010101" pitchFamily="50" charset="-127"/>
                <a:ea typeface="나눔스퀘어" panose="020B0600000101010101" pitchFamily="50" charset="-127"/>
              </a:rPr>
              <a:t>PNG</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파일 형식으로 저장을 합니다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파일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다른 이름으로 저장</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 PNG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그림</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600"/>
              </a:spcBef>
            </a:pP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파이썬</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라이브러리를 이용하면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PNG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등 일반적인 포맷을 가지는 이미지 파일을 어렵지 않게 읽어와서 </a:t>
            </a: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디코딩을</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할 수 있습니다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600"/>
              </a:spcBef>
            </a:pPr>
            <a:endParaRPr lang="ko-KR" altLang="en-US" sz="2000" dirty="0">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535AB3C6-8BCE-4095-84B5-23624798BE47}"/>
              </a:ext>
            </a:extLst>
          </p:cNvPr>
          <p:cNvSpPr>
            <a:spLocks noGrp="1"/>
          </p:cNvSpPr>
          <p:nvPr>
            <p:ph type="sldNum" sz="quarter" idx="4"/>
          </p:nvPr>
        </p:nvSpPr>
        <p:spPr/>
        <p:txBody>
          <a:bodyPr/>
          <a:lstStyle/>
          <a:p>
            <a:fld id="{B9154E3B-2790-45AB-9A85-320C4C8F03EA}" type="slidenum">
              <a:rPr lang="ko-KR" altLang="en-US" smtClean="0"/>
              <a:t>9</a:t>
            </a:fld>
            <a:endParaRPr lang="ko-KR" altLang="en-US"/>
          </a:p>
        </p:txBody>
      </p:sp>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19824427"/>
      </p:ext>
    </p:extLst>
  </p:cSld>
  <p:clrMapOvr>
    <a:masterClrMapping/>
  </p:clrMapOvr>
  <mc:AlternateContent xmlns:mc="http://schemas.openxmlformats.org/markup-compatibility/2006" xmlns:p14="http://schemas.microsoft.com/office/powerpoint/2010/main">
    <mc:Choice Requires="p14">
      <p:transition spd="slow" p14:dur="2000" advTm="13766"/>
    </mc:Choice>
    <mc:Fallback xmlns="">
      <p:transition spd="slow" advTm="13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4061</TotalTime>
  <Words>2420</Words>
  <Application>Microsoft Office PowerPoint</Application>
  <PresentationFormat>와이드스크린</PresentationFormat>
  <Paragraphs>249</Paragraphs>
  <Slides>23</Slides>
  <Notes>21</Notes>
  <HiddenSlides>0</HiddenSlides>
  <MMClips>19</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23</vt:i4>
      </vt:variant>
    </vt:vector>
  </HeadingPairs>
  <TitlesOfParts>
    <vt:vector size="34" baseType="lpstr">
      <vt:lpstr>Arial</vt:lpstr>
      <vt:lpstr>Consolas</vt:lpstr>
      <vt:lpstr>MS PGothic</vt:lpstr>
      <vt:lpstr>Times New Roman</vt:lpstr>
      <vt:lpstr>Wingdings</vt:lpstr>
      <vt:lpstr>Wingdings 3</vt:lpstr>
      <vt:lpstr>나눔바른고딕</vt:lpstr>
      <vt:lpstr>나눔스퀘어</vt:lpstr>
      <vt:lpstr>나눔스퀘어 Bold</vt:lpstr>
      <vt:lpstr>맑은 고딕</vt:lpstr>
      <vt:lpstr>1_Office 테마</vt:lpstr>
      <vt:lpstr>Chapter 22 Your Own Handwriting  나만의 손글씨 데이터</vt:lpstr>
      <vt:lpstr>Your Own Handwriting  나만의 손글씨 데이터</vt:lpstr>
      <vt:lpstr>(NNLab3) Try to Recognize My Own Handwriting (NNLab3) 나만의 손글씨 데이터 인식 해보기 </vt:lpstr>
      <vt:lpstr>Preparing Data1 데이터 준비1</vt:lpstr>
      <vt:lpstr>Preparing Data1 데이터 준비1</vt:lpstr>
      <vt:lpstr>Preparing Data1 데이터 준비1</vt:lpstr>
      <vt:lpstr>Preparing Data2 데이터 준비2</vt:lpstr>
      <vt:lpstr>Preparing Data2 데이터 준비2</vt:lpstr>
      <vt:lpstr>Preparing Data2 데이터 준비2</vt:lpstr>
      <vt:lpstr>Reading and Decoding the PNG Data PNG 데이터 읽기와 디코딩</vt:lpstr>
      <vt:lpstr>Code for Reading of Test PNG files  PNG 파일을 읽어오는 코드</vt:lpstr>
      <vt:lpstr>(NNLab3) Try to Recognize My Own Handwriting (NNLab3) 나만의 손 글씨 인식 해보기</vt:lpstr>
      <vt:lpstr>(NNLab3) Submit (NNLab3) 제출 내용</vt:lpstr>
      <vt:lpstr>Chapter 23 Inside the Mind of a Neural Network 신경망의 마음속 들여다보기</vt:lpstr>
      <vt:lpstr>Logistic and Logit Functions 로지스틱 함수와 로지트 함수</vt:lpstr>
      <vt:lpstr>The Label “0” 레이블 0</vt:lpstr>
      <vt:lpstr>“backquery” Method</vt:lpstr>
      <vt:lpstr>“backquery” Test</vt:lpstr>
      <vt:lpstr>More Brain Scans 나머지 뇌 스캐닝</vt:lpstr>
      <vt:lpstr>Chapter 24 Creating New Training Data: Rotations 회전을 통해 새로운 학습 데이터 만들기</vt:lpstr>
      <vt:lpstr>A Cool Idea 멋진 아이디어</vt:lpstr>
      <vt:lpstr>ndimage.interpolation.rotate()</vt:lpstr>
      <vt:lpstr>성능과 회전각 및 주기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MNIST 손글씨 데이터 인식</dc:title>
  <dc:creator>송 현석</dc:creator>
  <cp:lastModifiedBy>mysung</cp:lastModifiedBy>
  <cp:revision>604</cp:revision>
  <dcterms:created xsi:type="dcterms:W3CDTF">2018-07-31T03:23:39Z</dcterms:created>
  <dcterms:modified xsi:type="dcterms:W3CDTF">2021-03-23T04:54:30Z</dcterms:modified>
</cp:coreProperties>
</file>